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2" d="100"/>
          <a:sy n="82" d="100"/>
        </p:scale>
        <p:origin x="691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72649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77240"/>
          </a:xfrm>
          <a:prstGeom prst="rect">
            <a:avLst/>
          </a:prstGeom>
          <a:solidFill>
            <a:srgbClr val="12151C"/>
          </a:solidFill>
          <a:ln/>
        </p:spPr>
      </p:sp>
      <p:pic>
        <p:nvPicPr>
          <p:cNvPr id="3" name="Image 0" descr="assets/iotmatrix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" y="126302"/>
            <a:ext cx="2331720" cy="52463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389120" y="-135574"/>
            <a:ext cx="2414604" cy="107740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2000" kern="0" spc="120" dirty="0">
                <a:solidFill>
                  <a:srgbClr val="9BA0A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 STUDY</a:t>
            </a:r>
            <a:endParaRPr lang="en-US" sz="2000" dirty="0"/>
          </a:p>
        </p:txBody>
      </p:sp>
      <p:sp>
        <p:nvSpPr>
          <p:cNvPr id="5" name="Shape 2"/>
          <p:cNvSpPr/>
          <p:nvPr/>
        </p:nvSpPr>
        <p:spPr>
          <a:xfrm>
            <a:off x="10408615" y="123444"/>
            <a:ext cx="1417320" cy="530352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6" name="Image 1" descr="assets/rahulwire_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91495" y="140335"/>
            <a:ext cx="1051560" cy="496570"/>
          </a:xfrm>
          <a:prstGeom prst="rect">
            <a:avLst/>
          </a:prstGeom>
        </p:spPr>
      </p:pic>
      <p:sp>
        <p:nvSpPr>
          <p:cNvPr id="7" name="Shape 3"/>
          <p:cNvSpPr/>
          <p:nvPr/>
        </p:nvSpPr>
        <p:spPr>
          <a:xfrm>
            <a:off x="0" y="777240"/>
            <a:ext cx="12191695" cy="45720"/>
          </a:xfrm>
          <a:prstGeom prst="rect">
            <a:avLst/>
          </a:prstGeom>
          <a:solidFill>
            <a:srgbClr val="3E9142"/>
          </a:solidFill>
          <a:ln/>
        </p:spPr>
      </p:sp>
      <p:sp>
        <p:nvSpPr>
          <p:cNvPr id="8" name="Shape 4"/>
          <p:cNvSpPr/>
          <p:nvPr/>
        </p:nvSpPr>
        <p:spPr>
          <a:xfrm>
            <a:off x="0" y="818388"/>
            <a:ext cx="12191695" cy="960120"/>
          </a:xfrm>
          <a:prstGeom prst="rect">
            <a:avLst/>
          </a:prstGeom>
          <a:solidFill>
            <a:srgbClr val="EBEBEB"/>
          </a:solidFill>
          <a:ln/>
        </p:spPr>
      </p:sp>
      <p:sp>
        <p:nvSpPr>
          <p:cNvPr id="9" name="Text 5"/>
          <p:cNvSpPr/>
          <p:nvPr/>
        </p:nvSpPr>
        <p:spPr>
          <a:xfrm>
            <a:off x="457200" y="822960"/>
            <a:ext cx="11277295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1718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Rahul Wire Case Study: How IOTMATRIX Safeguards Against Energy Wastage and Prevents Peak Demand Penalties</a:t>
            </a:r>
            <a:endParaRPr lang="en-US" sz="2200" dirty="0"/>
          </a:p>
        </p:txBody>
      </p:sp>
      <p:sp>
        <p:nvSpPr>
          <p:cNvPr id="10" name="Shape 6"/>
          <p:cNvSpPr/>
          <p:nvPr/>
        </p:nvSpPr>
        <p:spPr>
          <a:xfrm>
            <a:off x="457200" y="1965960"/>
            <a:ext cx="11277295" cy="4160520"/>
          </a:xfrm>
          <a:prstGeom prst="rect">
            <a:avLst/>
          </a:prstGeom>
          <a:solidFill>
            <a:srgbClr val="F1F1F1"/>
          </a:solidFill>
          <a:ln/>
        </p:spPr>
        <p:txBody>
          <a:bodyPr/>
          <a:lstStyle/>
          <a:p>
            <a:endParaRPr lang="en-IN" dirty="0"/>
          </a:p>
        </p:txBody>
      </p:sp>
      <p:sp>
        <p:nvSpPr>
          <p:cNvPr id="11" name="Shape 7"/>
          <p:cNvSpPr/>
          <p:nvPr/>
        </p:nvSpPr>
        <p:spPr>
          <a:xfrm>
            <a:off x="731520" y="2194560"/>
            <a:ext cx="310896" cy="310896"/>
          </a:xfrm>
          <a:prstGeom prst="ellipse">
            <a:avLst/>
          </a:prstGeom>
          <a:solidFill>
            <a:srgbClr val="3E9142"/>
          </a:solidFill>
          <a:ln/>
        </p:spPr>
      </p:sp>
      <p:sp>
        <p:nvSpPr>
          <p:cNvPr id="12" name="Text 8"/>
          <p:cNvSpPr/>
          <p:nvPr/>
        </p:nvSpPr>
        <p:spPr>
          <a:xfrm>
            <a:off x="731520" y="2194560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300" dirty="0"/>
          </a:p>
        </p:txBody>
      </p:sp>
      <p:sp>
        <p:nvSpPr>
          <p:cNvPr id="13" name="Text 9"/>
          <p:cNvSpPr/>
          <p:nvPr/>
        </p:nvSpPr>
        <p:spPr>
          <a:xfrm>
            <a:off x="1152144" y="2176272"/>
            <a:ext cx="3236976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kern="0" spc="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EXECUTIVE SUMMARY</a:t>
            </a:r>
            <a:endParaRPr lang="en-US" sz="1500" dirty="0"/>
          </a:p>
        </p:txBody>
      </p:sp>
      <p:sp>
        <p:nvSpPr>
          <p:cNvPr id="14" name="Text 10"/>
          <p:cNvSpPr/>
          <p:nvPr/>
        </p:nvSpPr>
        <p:spPr>
          <a:xfrm>
            <a:off x="731520" y="2606040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b="1" dirty="0">
                <a:solidFill>
                  <a:srgbClr val="1718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</a:t>
            </a:r>
            <a:endParaRPr lang="en-US" sz="1100" dirty="0"/>
          </a:p>
        </p:txBody>
      </p:sp>
      <p:sp>
        <p:nvSpPr>
          <p:cNvPr id="15" name="Text 11"/>
          <p:cNvSpPr/>
          <p:nvPr/>
        </p:nvSpPr>
        <p:spPr>
          <a:xfrm>
            <a:off x="3063240" y="2606040"/>
            <a:ext cx="8396935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Rahul Wire</a:t>
            </a:r>
            <a:endParaRPr lang="en-US" sz="1100" dirty="0"/>
          </a:p>
        </p:txBody>
      </p:sp>
      <p:sp>
        <p:nvSpPr>
          <p:cNvPr id="16" name="Text 12"/>
          <p:cNvSpPr/>
          <p:nvPr/>
        </p:nvSpPr>
        <p:spPr>
          <a:xfrm>
            <a:off x="731520" y="2990088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b="1" dirty="0">
                <a:solidFill>
                  <a:srgbClr val="1718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Industry</a:t>
            </a:r>
            <a:endParaRPr lang="en-US" sz="1100" dirty="0"/>
          </a:p>
        </p:txBody>
      </p:sp>
      <p:sp>
        <p:nvSpPr>
          <p:cNvPr id="17" name="Text 13"/>
          <p:cNvSpPr/>
          <p:nvPr/>
        </p:nvSpPr>
        <p:spPr>
          <a:xfrm>
            <a:off x="3063240" y="2990088"/>
            <a:ext cx="8396935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Wire &amp; Cable Manufacturing / Industrial Engineering</a:t>
            </a:r>
            <a:endParaRPr lang="en-US" sz="1100" dirty="0"/>
          </a:p>
        </p:txBody>
      </p:sp>
      <p:sp>
        <p:nvSpPr>
          <p:cNvPr id="18" name="Text 14"/>
          <p:cNvSpPr/>
          <p:nvPr/>
        </p:nvSpPr>
        <p:spPr>
          <a:xfrm>
            <a:off x="731520" y="3374136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b="1" dirty="0">
                <a:solidFill>
                  <a:srgbClr val="1718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Location</a:t>
            </a:r>
            <a:endParaRPr lang="en-US" sz="1100" dirty="0"/>
          </a:p>
        </p:txBody>
      </p:sp>
      <p:sp>
        <p:nvSpPr>
          <p:cNvPr id="19" name="Text 15"/>
          <p:cNvSpPr/>
          <p:nvPr/>
        </p:nvSpPr>
        <p:spPr>
          <a:xfrm>
            <a:off x="3063240" y="3374136"/>
            <a:ext cx="8396935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dirty="0" err="1"/>
              <a:t>Bhiwadi</a:t>
            </a:r>
            <a:r>
              <a:rPr lang="en-US" sz="1100" dirty="0"/>
              <a:t>, Rajasthan 301019  </a:t>
            </a:r>
          </a:p>
        </p:txBody>
      </p:sp>
      <p:sp>
        <p:nvSpPr>
          <p:cNvPr id="20" name="Text 16"/>
          <p:cNvSpPr/>
          <p:nvPr/>
        </p:nvSpPr>
        <p:spPr>
          <a:xfrm>
            <a:off x="731520" y="3758184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b="1" dirty="0">
                <a:solidFill>
                  <a:srgbClr val="1718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Challenge</a:t>
            </a:r>
            <a:endParaRPr lang="en-US" sz="1100" dirty="0"/>
          </a:p>
        </p:txBody>
      </p:sp>
      <p:sp>
        <p:nvSpPr>
          <p:cNvPr id="21" name="Text 17"/>
          <p:cNvSpPr/>
          <p:nvPr/>
        </p:nvSpPr>
        <p:spPr>
          <a:xfrm>
            <a:off x="3063240" y="3758184"/>
            <a:ext cx="8396935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Machines drawing power around the clock with nobody watching, an electricity bill that moved for no clear reason, and equipment problems that only came to light after something broke.</a:t>
            </a:r>
            <a:endParaRPr lang="en-US" sz="1100" dirty="0"/>
          </a:p>
        </p:txBody>
      </p:sp>
      <p:sp>
        <p:nvSpPr>
          <p:cNvPr id="22" name="Text 18"/>
          <p:cNvSpPr/>
          <p:nvPr/>
        </p:nvSpPr>
        <p:spPr>
          <a:xfrm>
            <a:off x="731520" y="4306824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00" b="1" dirty="0">
                <a:solidFill>
                  <a:srgbClr val="1718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Solution Implemented</a:t>
            </a:r>
            <a:endParaRPr lang="en-US" sz="1100" dirty="0"/>
          </a:p>
        </p:txBody>
      </p:sp>
      <p:sp>
        <p:nvSpPr>
          <p:cNvPr id="23" name="Text 19"/>
          <p:cNvSpPr/>
          <p:nvPr/>
        </p:nvSpPr>
        <p:spPr>
          <a:xfrm>
            <a:off x="3063240" y="4306824"/>
            <a:ext cx="8396935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IOTMATRIX implemented a PLC with machine-wise energy and power-quality monitoring. We added a relay-input controller and an incoming meter reporting into one live dashboard, with automatic alarms and a peak demand limit.</a:t>
            </a:r>
            <a:endParaRPr lang="en-US" sz="1100" dirty="0"/>
          </a:p>
        </p:txBody>
      </p:sp>
      <p:sp>
        <p:nvSpPr>
          <p:cNvPr id="24" name="Text 20"/>
          <p:cNvSpPr/>
          <p:nvPr/>
        </p:nvSpPr>
        <p:spPr>
          <a:xfrm>
            <a:off x="731520" y="4928616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718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RESULTS</a:t>
            </a:r>
            <a:endParaRPr lang="en-US" sz="1200" dirty="0"/>
          </a:p>
        </p:txBody>
      </p:sp>
      <p:sp>
        <p:nvSpPr>
          <p:cNvPr id="25" name="Shape 21"/>
          <p:cNvSpPr/>
          <p:nvPr/>
        </p:nvSpPr>
        <p:spPr>
          <a:xfrm>
            <a:off x="731520" y="5340096"/>
            <a:ext cx="118872" cy="118872"/>
          </a:xfrm>
          <a:prstGeom prst="ellipse">
            <a:avLst/>
          </a:prstGeom>
          <a:solidFill>
            <a:srgbClr val="3E9142"/>
          </a:solidFill>
          <a:ln/>
        </p:spPr>
      </p:sp>
      <p:sp>
        <p:nvSpPr>
          <p:cNvPr id="26" name="Text 22"/>
          <p:cNvSpPr/>
          <p:nvPr/>
        </p:nvSpPr>
        <p:spPr>
          <a:xfrm>
            <a:off x="1005840" y="5239512"/>
            <a:ext cx="10454335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b="1" dirty="0">
                <a:solidFill>
                  <a:srgbClr val="1718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machines metered around the clock, night shift included</a:t>
            </a:r>
            <a:endParaRPr lang="en-US" sz="1150" dirty="0"/>
          </a:p>
        </p:txBody>
      </p:sp>
      <p:sp>
        <p:nvSpPr>
          <p:cNvPr id="27" name="Shape 23"/>
          <p:cNvSpPr/>
          <p:nvPr/>
        </p:nvSpPr>
        <p:spPr>
          <a:xfrm>
            <a:off x="731520" y="5705856"/>
            <a:ext cx="118872" cy="118872"/>
          </a:xfrm>
          <a:prstGeom prst="ellipse">
            <a:avLst/>
          </a:prstGeom>
          <a:solidFill>
            <a:srgbClr val="3E9142"/>
          </a:solidFill>
          <a:ln/>
        </p:spPr>
      </p:sp>
      <p:sp>
        <p:nvSpPr>
          <p:cNvPr id="28" name="Text 24"/>
          <p:cNvSpPr/>
          <p:nvPr/>
        </p:nvSpPr>
        <p:spPr>
          <a:xfrm>
            <a:off x="1005840" y="5605272"/>
            <a:ext cx="10454335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b="1" dirty="0">
                <a:solidFill>
                  <a:srgbClr val="1718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1,641 abnormal power events caught automatically in a single monitored window</a:t>
            </a:r>
            <a:endParaRPr lang="en-US" sz="1150" dirty="0"/>
          </a:p>
        </p:txBody>
      </p:sp>
      <p:sp>
        <p:nvSpPr>
          <p:cNvPr id="29" name="Shape 25"/>
          <p:cNvSpPr/>
          <p:nvPr/>
        </p:nvSpPr>
        <p:spPr>
          <a:xfrm>
            <a:off x="731520" y="6071616"/>
            <a:ext cx="118872" cy="118872"/>
          </a:xfrm>
          <a:prstGeom prst="ellipse">
            <a:avLst/>
          </a:prstGeom>
          <a:solidFill>
            <a:srgbClr val="3E9142"/>
          </a:solidFill>
          <a:ln/>
        </p:spPr>
      </p:sp>
      <p:sp>
        <p:nvSpPr>
          <p:cNvPr id="30" name="Text 26"/>
          <p:cNvSpPr/>
          <p:nvPr/>
        </p:nvSpPr>
        <p:spPr>
          <a:xfrm>
            <a:off x="1005840" y="5971032"/>
            <a:ext cx="10454335" cy="320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b="1" dirty="0">
                <a:solidFill>
                  <a:srgbClr val="1718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100% of stoppages now tied to a recorded reason, not a guess</a:t>
            </a:r>
            <a:endParaRPr lang="en-US" sz="1150" dirty="0"/>
          </a:p>
        </p:txBody>
      </p:sp>
      <p:sp>
        <p:nvSpPr>
          <p:cNvPr id="31" name="Shape 27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EBEBEB"/>
          </a:solidFill>
          <a:ln/>
        </p:spPr>
      </p:sp>
      <p:sp>
        <p:nvSpPr>
          <p:cNvPr id="32" name="Text 28"/>
          <p:cNvSpPr/>
          <p:nvPr/>
        </p:nvSpPr>
        <p:spPr>
          <a:xfrm>
            <a:off x="457200" y="649224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RAHUL WIRE  ·  CASE STUDY</a:t>
            </a:r>
            <a:endParaRPr lang="en-US" sz="900" dirty="0"/>
          </a:p>
        </p:txBody>
      </p:sp>
      <p:sp>
        <p:nvSpPr>
          <p:cNvPr id="33" name="Text 29"/>
          <p:cNvSpPr/>
          <p:nvPr/>
        </p:nvSpPr>
        <p:spPr>
          <a:xfrm>
            <a:off x="11277295" y="649224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77240"/>
          </a:xfrm>
          <a:prstGeom prst="rect">
            <a:avLst/>
          </a:prstGeom>
          <a:solidFill>
            <a:srgbClr val="12151C"/>
          </a:solidFill>
          <a:ln/>
        </p:spPr>
      </p:sp>
      <p:pic>
        <p:nvPicPr>
          <p:cNvPr id="3" name="Image 0" descr="assets/iotmatrix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" y="126302"/>
            <a:ext cx="2331720" cy="52463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488375" y="0"/>
            <a:ext cx="17373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endParaRPr lang="en-US" sz="1050" dirty="0"/>
          </a:p>
        </p:txBody>
      </p:sp>
      <p:sp>
        <p:nvSpPr>
          <p:cNvPr id="5" name="Shape 2"/>
          <p:cNvSpPr/>
          <p:nvPr/>
        </p:nvSpPr>
        <p:spPr>
          <a:xfrm>
            <a:off x="10408615" y="123444"/>
            <a:ext cx="1417320" cy="530352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6" name="Image 1" descr="assets/rahulwire_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91495" y="140335"/>
            <a:ext cx="1051560" cy="496570"/>
          </a:xfrm>
          <a:prstGeom prst="rect">
            <a:avLst/>
          </a:prstGeom>
        </p:spPr>
      </p:pic>
      <p:sp>
        <p:nvSpPr>
          <p:cNvPr id="7" name="Shape 3"/>
          <p:cNvSpPr/>
          <p:nvPr/>
        </p:nvSpPr>
        <p:spPr>
          <a:xfrm>
            <a:off x="0" y="777240"/>
            <a:ext cx="12191695" cy="45720"/>
          </a:xfrm>
          <a:prstGeom prst="rect">
            <a:avLst/>
          </a:prstGeom>
          <a:solidFill>
            <a:srgbClr val="3E9142"/>
          </a:solidFill>
          <a:ln/>
        </p:spPr>
      </p:sp>
      <p:sp>
        <p:nvSpPr>
          <p:cNvPr id="8" name="Shape 4"/>
          <p:cNvSpPr/>
          <p:nvPr/>
        </p:nvSpPr>
        <p:spPr>
          <a:xfrm>
            <a:off x="0" y="822960"/>
            <a:ext cx="12191695" cy="960120"/>
          </a:xfrm>
          <a:prstGeom prst="rect">
            <a:avLst/>
          </a:prstGeom>
          <a:solidFill>
            <a:srgbClr val="EBEBEB"/>
          </a:solidFill>
          <a:ln/>
        </p:spPr>
      </p:sp>
      <p:sp>
        <p:nvSpPr>
          <p:cNvPr id="9" name="Text 5"/>
          <p:cNvSpPr/>
          <p:nvPr/>
        </p:nvSpPr>
        <p:spPr>
          <a:xfrm>
            <a:off x="457200" y="822960"/>
            <a:ext cx="11277295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718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 Profile &amp; The Six Problems We Found</a:t>
            </a:r>
            <a:endParaRPr lang="en-US" sz="2400" dirty="0"/>
          </a:p>
        </p:txBody>
      </p:sp>
      <p:sp>
        <p:nvSpPr>
          <p:cNvPr id="10" name="Shape 6"/>
          <p:cNvSpPr/>
          <p:nvPr/>
        </p:nvSpPr>
        <p:spPr>
          <a:xfrm>
            <a:off x="457200" y="2057400"/>
            <a:ext cx="310896" cy="310896"/>
          </a:xfrm>
          <a:prstGeom prst="ellipse">
            <a:avLst/>
          </a:prstGeom>
          <a:solidFill>
            <a:srgbClr val="3E9142"/>
          </a:solidFill>
          <a:ln/>
        </p:spPr>
      </p:sp>
      <p:sp>
        <p:nvSpPr>
          <p:cNvPr id="11" name="Text 7"/>
          <p:cNvSpPr/>
          <p:nvPr/>
        </p:nvSpPr>
        <p:spPr>
          <a:xfrm>
            <a:off x="457200" y="2057400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12" name="Text 8"/>
          <p:cNvSpPr/>
          <p:nvPr/>
        </p:nvSpPr>
        <p:spPr>
          <a:xfrm>
            <a:off x="877824" y="2039112"/>
            <a:ext cx="6894576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kern="0" spc="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 PROFILE &amp; BACKGROUND</a:t>
            </a:r>
            <a:endParaRPr lang="en-US" sz="1600" dirty="0"/>
          </a:p>
        </p:txBody>
      </p:sp>
      <p:sp>
        <p:nvSpPr>
          <p:cNvPr id="13" name="Text 9"/>
          <p:cNvSpPr/>
          <p:nvPr/>
        </p:nvSpPr>
        <p:spPr>
          <a:xfrm>
            <a:off x="457200" y="2423160"/>
            <a:ext cx="11277295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Rahul Wire runs a wire and cable manufacturing floor with 14 bunching machines, all drawing power from a single 415V / 1,600A incomer. Operating out of their primary manufacturing facility.  The plant runs multiple shifts, which is exactly where these problems were hardest to catch. </a:t>
            </a:r>
            <a:endParaRPr lang="en-US" sz="1100" dirty="0"/>
          </a:p>
        </p:txBody>
      </p:sp>
      <p:sp>
        <p:nvSpPr>
          <p:cNvPr id="14" name="Shape 10"/>
          <p:cNvSpPr/>
          <p:nvPr/>
        </p:nvSpPr>
        <p:spPr>
          <a:xfrm>
            <a:off x="457200" y="3246120"/>
            <a:ext cx="310896" cy="310896"/>
          </a:xfrm>
          <a:prstGeom prst="ellipse">
            <a:avLst/>
          </a:prstGeom>
          <a:solidFill>
            <a:srgbClr val="3E9142"/>
          </a:solidFill>
          <a:ln/>
        </p:spPr>
      </p:sp>
      <p:sp>
        <p:nvSpPr>
          <p:cNvPr id="15" name="Text 11"/>
          <p:cNvSpPr/>
          <p:nvPr/>
        </p:nvSpPr>
        <p:spPr>
          <a:xfrm>
            <a:off x="457200" y="3246120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16" name="Text 12"/>
          <p:cNvSpPr/>
          <p:nvPr/>
        </p:nvSpPr>
        <p:spPr>
          <a:xfrm>
            <a:off x="877824" y="3227832"/>
            <a:ext cx="6894576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kern="0" spc="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CHALLENGE</a:t>
            </a:r>
            <a:endParaRPr lang="en-US" sz="1600" dirty="0"/>
          </a:p>
        </p:txBody>
      </p:sp>
      <p:sp>
        <p:nvSpPr>
          <p:cNvPr id="17" name="Text 13"/>
          <p:cNvSpPr/>
          <p:nvPr/>
        </p:nvSpPr>
        <p:spPr>
          <a:xfrm>
            <a:off x="457200" y="3611880"/>
            <a:ext cx="11277295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Six things were costing Rahul Wire money every month, and nobody on the floor could see any of them:</a:t>
            </a:r>
            <a:endParaRPr lang="en-US" sz="1050" dirty="0"/>
          </a:p>
        </p:txBody>
      </p:sp>
      <p:sp>
        <p:nvSpPr>
          <p:cNvPr id="18" name="Shape 14"/>
          <p:cNvSpPr/>
          <p:nvPr/>
        </p:nvSpPr>
        <p:spPr>
          <a:xfrm>
            <a:off x="457200" y="4032504"/>
            <a:ext cx="100584" cy="100584"/>
          </a:xfrm>
          <a:prstGeom prst="ellipse">
            <a:avLst/>
          </a:prstGeom>
          <a:solidFill>
            <a:srgbClr val="B0413E"/>
          </a:solidFill>
          <a:ln/>
        </p:spPr>
      </p:sp>
      <p:sp>
        <p:nvSpPr>
          <p:cNvPr id="19" name="Text 15"/>
          <p:cNvSpPr/>
          <p:nvPr/>
        </p:nvSpPr>
        <p:spPr>
          <a:xfrm>
            <a:off x="685800" y="3931920"/>
            <a:ext cx="5272888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b="1" dirty="0">
                <a:solidFill>
                  <a:srgbClr val="1718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Idle machines still burned power at night</a:t>
            </a:r>
            <a:endParaRPr lang="en-US" sz="1150" dirty="0"/>
          </a:p>
        </p:txBody>
      </p:sp>
      <p:sp>
        <p:nvSpPr>
          <p:cNvPr id="20" name="Text 16"/>
          <p:cNvSpPr/>
          <p:nvPr/>
        </p:nvSpPr>
        <p:spPr>
          <a:xfrm>
            <a:off x="685800" y="4215384"/>
            <a:ext cx="5272888" cy="472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95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machine sitting idle after the day shift ended could still be pulling current, and nobody was on the floor at 2 AM to notice.</a:t>
            </a:r>
            <a:endParaRPr lang="en-US" sz="950" dirty="0"/>
          </a:p>
        </p:txBody>
      </p:sp>
      <p:sp>
        <p:nvSpPr>
          <p:cNvPr id="21" name="Shape 17"/>
          <p:cNvSpPr/>
          <p:nvPr/>
        </p:nvSpPr>
        <p:spPr>
          <a:xfrm>
            <a:off x="6233008" y="4032504"/>
            <a:ext cx="100584" cy="100584"/>
          </a:xfrm>
          <a:prstGeom prst="ellipse">
            <a:avLst/>
          </a:prstGeom>
          <a:solidFill>
            <a:srgbClr val="B0413E"/>
          </a:solidFill>
          <a:ln/>
        </p:spPr>
      </p:sp>
      <p:sp>
        <p:nvSpPr>
          <p:cNvPr id="22" name="Text 18"/>
          <p:cNvSpPr/>
          <p:nvPr/>
        </p:nvSpPr>
        <p:spPr>
          <a:xfrm>
            <a:off x="6461608" y="3931920"/>
            <a:ext cx="5272888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b="1" dirty="0">
                <a:solidFill>
                  <a:srgbClr val="1718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electricity bill moved and nobody knew why</a:t>
            </a:r>
            <a:endParaRPr lang="en-US" sz="1150" dirty="0"/>
          </a:p>
        </p:txBody>
      </p:sp>
      <p:sp>
        <p:nvSpPr>
          <p:cNvPr id="23" name="Text 19"/>
          <p:cNvSpPr/>
          <p:nvPr/>
        </p:nvSpPr>
        <p:spPr>
          <a:xfrm>
            <a:off x="6461608" y="4215384"/>
            <a:ext cx="5272888" cy="472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95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jump in peak demand could push the whole month's bill up, but by the time it arrived there was no way to trace it back to a cause.</a:t>
            </a:r>
            <a:endParaRPr lang="en-US" sz="950" dirty="0"/>
          </a:p>
        </p:txBody>
      </p:sp>
      <p:sp>
        <p:nvSpPr>
          <p:cNvPr id="24" name="Shape 20"/>
          <p:cNvSpPr/>
          <p:nvPr/>
        </p:nvSpPr>
        <p:spPr>
          <a:xfrm>
            <a:off x="457200" y="4824984"/>
            <a:ext cx="100584" cy="100584"/>
          </a:xfrm>
          <a:prstGeom prst="ellipse">
            <a:avLst/>
          </a:prstGeom>
          <a:solidFill>
            <a:srgbClr val="B0413E"/>
          </a:solidFill>
          <a:ln/>
        </p:spPr>
      </p:sp>
      <p:sp>
        <p:nvSpPr>
          <p:cNvPr id="25" name="Text 21"/>
          <p:cNvSpPr/>
          <p:nvPr/>
        </p:nvSpPr>
        <p:spPr>
          <a:xfrm>
            <a:off x="685800" y="4724400"/>
            <a:ext cx="5272888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b="1" dirty="0">
                <a:solidFill>
                  <a:srgbClr val="1718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one knew which machine was using how much power</a:t>
            </a:r>
            <a:endParaRPr lang="en-US" sz="1150" dirty="0"/>
          </a:p>
        </p:txBody>
      </p:sp>
      <p:sp>
        <p:nvSpPr>
          <p:cNvPr id="26" name="Text 22"/>
          <p:cNvSpPr/>
          <p:nvPr/>
        </p:nvSpPr>
        <p:spPr>
          <a:xfrm>
            <a:off x="685800" y="5007864"/>
            <a:ext cx="5272888" cy="472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95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 India-make and China-make machines running side by side, a high reading on any one of 14 machines was impossible to isolate.</a:t>
            </a:r>
            <a:endParaRPr lang="en-US" sz="950" dirty="0"/>
          </a:p>
        </p:txBody>
      </p:sp>
      <p:sp>
        <p:nvSpPr>
          <p:cNvPr id="27" name="Shape 23"/>
          <p:cNvSpPr/>
          <p:nvPr/>
        </p:nvSpPr>
        <p:spPr>
          <a:xfrm>
            <a:off x="6233008" y="4824984"/>
            <a:ext cx="100584" cy="100584"/>
          </a:xfrm>
          <a:prstGeom prst="ellipse">
            <a:avLst/>
          </a:prstGeom>
          <a:solidFill>
            <a:srgbClr val="B0413E"/>
          </a:solidFill>
          <a:ln/>
        </p:spPr>
      </p:sp>
      <p:sp>
        <p:nvSpPr>
          <p:cNvPr id="28" name="Text 24"/>
          <p:cNvSpPr/>
          <p:nvPr/>
        </p:nvSpPr>
        <p:spPr>
          <a:xfrm>
            <a:off x="6461608" y="4724400"/>
            <a:ext cx="5272888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b="1" dirty="0">
                <a:solidFill>
                  <a:srgbClr val="1718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Faults built up quietly before a machine failed</a:t>
            </a:r>
            <a:endParaRPr lang="en-US" sz="1150" dirty="0"/>
          </a:p>
        </p:txBody>
      </p:sp>
      <p:sp>
        <p:nvSpPr>
          <p:cNvPr id="29" name="Text 25"/>
          <p:cNvSpPr/>
          <p:nvPr/>
        </p:nvSpPr>
        <p:spPr>
          <a:xfrm>
            <a:off x="6461608" y="5007864"/>
            <a:ext cx="5272888" cy="472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95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motor running hot or a phase drawing more current than it should happens well before a breakdown — but nobody was watching for it.</a:t>
            </a:r>
            <a:endParaRPr lang="en-US" sz="950" dirty="0"/>
          </a:p>
        </p:txBody>
      </p:sp>
      <p:sp>
        <p:nvSpPr>
          <p:cNvPr id="30" name="Shape 26"/>
          <p:cNvSpPr/>
          <p:nvPr/>
        </p:nvSpPr>
        <p:spPr>
          <a:xfrm>
            <a:off x="457200" y="5617464"/>
            <a:ext cx="100584" cy="100584"/>
          </a:xfrm>
          <a:prstGeom prst="ellipse">
            <a:avLst/>
          </a:prstGeom>
          <a:solidFill>
            <a:srgbClr val="B0413E"/>
          </a:solidFill>
          <a:ln/>
        </p:spPr>
      </p:sp>
      <p:sp>
        <p:nvSpPr>
          <p:cNvPr id="31" name="Text 27"/>
          <p:cNvSpPr/>
          <p:nvPr/>
        </p:nvSpPr>
        <p:spPr>
          <a:xfrm>
            <a:off x="685800" y="5516880"/>
            <a:ext cx="5272888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b="1" dirty="0">
                <a:solidFill>
                  <a:srgbClr val="1718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Maintenance always came after something broke</a:t>
            </a:r>
            <a:endParaRPr lang="en-US" sz="1150" dirty="0"/>
          </a:p>
        </p:txBody>
      </p:sp>
      <p:sp>
        <p:nvSpPr>
          <p:cNvPr id="32" name="Text 28"/>
          <p:cNvSpPr/>
          <p:nvPr/>
        </p:nvSpPr>
        <p:spPr>
          <a:xfrm>
            <a:off x="685800" y="5800344"/>
            <a:ext cx="5272888" cy="472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95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There was no way to tell which machine was heading for trouble. The team found out the same way every time: the machine stopped.</a:t>
            </a:r>
            <a:endParaRPr lang="en-US" sz="950" dirty="0"/>
          </a:p>
        </p:txBody>
      </p:sp>
      <p:sp>
        <p:nvSpPr>
          <p:cNvPr id="33" name="Shape 29"/>
          <p:cNvSpPr/>
          <p:nvPr/>
        </p:nvSpPr>
        <p:spPr>
          <a:xfrm>
            <a:off x="6233008" y="5617464"/>
            <a:ext cx="100584" cy="100584"/>
          </a:xfrm>
          <a:prstGeom prst="ellipse">
            <a:avLst/>
          </a:prstGeom>
          <a:solidFill>
            <a:srgbClr val="B0413E"/>
          </a:solidFill>
          <a:ln/>
        </p:spPr>
      </p:sp>
      <p:sp>
        <p:nvSpPr>
          <p:cNvPr id="34" name="Text 30"/>
          <p:cNvSpPr/>
          <p:nvPr/>
        </p:nvSpPr>
        <p:spPr>
          <a:xfrm>
            <a:off x="6461608" y="5516880"/>
            <a:ext cx="5272888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b="1" dirty="0">
                <a:solidFill>
                  <a:srgbClr val="1718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Nothing alerted anyone when something went wrong</a:t>
            </a:r>
            <a:endParaRPr lang="en-US" sz="1150" dirty="0"/>
          </a:p>
        </p:txBody>
      </p:sp>
      <p:sp>
        <p:nvSpPr>
          <p:cNvPr id="35" name="Text 31"/>
          <p:cNvSpPr/>
          <p:nvPr/>
        </p:nvSpPr>
        <p:spPr>
          <a:xfrm>
            <a:off x="6461608" y="5800344"/>
            <a:ext cx="5272888" cy="472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95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current surge or a voltage dip went unnoticed until someone walked the floor, or until the damage was already done.</a:t>
            </a:r>
            <a:endParaRPr lang="en-US" sz="950" dirty="0"/>
          </a:p>
        </p:txBody>
      </p:sp>
      <p:sp>
        <p:nvSpPr>
          <p:cNvPr id="36" name="Shape 32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EBEBEB"/>
          </a:solidFill>
          <a:ln/>
        </p:spPr>
      </p:sp>
      <p:sp>
        <p:nvSpPr>
          <p:cNvPr id="37" name="Text 33"/>
          <p:cNvSpPr/>
          <p:nvPr/>
        </p:nvSpPr>
        <p:spPr>
          <a:xfrm>
            <a:off x="457200" y="649224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RAHUL WIRE  ·  CASE STUDY</a:t>
            </a:r>
            <a:endParaRPr lang="en-US" sz="900" dirty="0"/>
          </a:p>
        </p:txBody>
      </p:sp>
      <p:sp>
        <p:nvSpPr>
          <p:cNvPr id="38" name="Text 34"/>
          <p:cNvSpPr/>
          <p:nvPr/>
        </p:nvSpPr>
        <p:spPr>
          <a:xfrm>
            <a:off x="11277295" y="649224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77240"/>
          </a:xfrm>
          <a:prstGeom prst="rect">
            <a:avLst/>
          </a:prstGeom>
          <a:solidFill>
            <a:srgbClr val="12151C"/>
          </a:solidFill>
          <a:ln/>
        </p:spPr>
      </p:sp>
      <p:pic>
        <p:nvPicPr>
          <p:cNvPr id="3" name="Image 0" descr="assets/iotmatrix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" y="126302"/>
            <a:ext cx="2331720" cy="52463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488375" y="0"/>
            <a:ext cx="17830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endParaRPr lang="en-US" sz="1050" dirty="0"/>
          </a:p>
        </p:txBody>
      </p:sp>
      <p:sp>
        <p:nvSpPr>
          <p:cNvPr id="5" name="Shape 2"/>
          <p:cNvSpPr/>
          <p:nvPr/>
        </p:nvSpPr>
        <p:spPr>
          <a:xfrm>
            <a:off x="10408615" y="123444"/>
            <a:ext cx="1417320" cy="530352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6" name="Image 1" descr="assets/rahulwire_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91495" y="140335"/>
            <a:ext cx="1051560" cy="496570"/>
          </a:xfrm>
          <a:prstGeom prst="rect">
            <a:avLst/>
          </a:prstGeom>
        </p:spPr>
      </p:pic>
      <p:sp>
        <p:nvSpPr>
          <p:cNvPr id="7" name="Shape 3"/>
          <p:cNvSpPr/>
          <p:nvPr/>
        </p:nvSpPr>
        <p:spPr>
          <a:xfrm>
            <a:off x="0" y="777240"/>
            <a:ext cx="12191695" cy="45720"/>
          </a:xfrm>
          <a:prstGeom prst="rect">
            <a:avLst/>
          </a:prstGeom>
          <a:solidFill>
            <a:srgbClr val="3E9142"/>
          </a:solidFill>
          <a:ln/>
        </p:spPr>
      </p:sp>
      <p:sp>
        <p:nvSpPr>
          <p:cNvPr id="8" name="Shape 4"/>
          <p:cNvSpPr/>
          <p:nvPr/>
        </p:nvSpPr>
        <p:spPr>
          <a:xfrm>
            <a:off x="0" y="822960"/>
            <a:ext cx="12191695" cy="960120"/>
          </a:xfrm>
          <a:prstGeom prst="rect">
            <a:avLst/>
          </a:prstGeom>
          <a:solidFill>
            <a:srgbClr val="EBEBEB"/>
          </a:solidFill>
          <a:ln/>
        </p:spPr>
      </p:sp>
      <p:sp>
        <p:nvSpPr>
          <p:cNvPr id="9" name="Text 5"/>
          <p:cNvSpPr/>
          <p:nvPr/>
        </p:nvSpPr>
        <p:spPr>
          <a:xfrm>
            <a:off x="457200" y="822960"/>
            <a:ext cx="11277295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718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Solution: What Changed, Problem by Problem</a:t>
            </a:r>
            <a:endParaRPr lang="en-US" sz="2400" dirty="0"/>
          </a:p>
        </p:txBody>
      </p:sp>
      <p:sp>
        <p:nvSpPr>
          <p:cNvPr id="10" name="Shape 6"/>
          <p:cNvSpPr/>
          <p:nvPr/>
        </p:nvSpPr>
        <p:spPr>
          <a:xfrm>
            <a:off x="457200" y="2057400"/>
            <a:ext cx="310896" cy="310896"/>
          </a:xfrm>
          <a:prstGeom prst="ellipse">
            <a:avLst/>
          </a:prstGeom>
          <a:solidFill>
            <a:srgbClr val="3E9142"/>
          </a:solidFill>
          <a:ln/>
        </p:spPr>
      </p:sp>
      <p:sp>
        <p:nvSpPr>
          <p:cNvPr id="11" name="Text 7"/>
          <p:cNvSpPr/>
          <p:nvPr/>
        </p:nvSpPr>
        <p:spPr>
          <a:xfrm>
            <a:off x="457200" y="2057400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/>
          </a:p>
        </p:txBody>
      </p:sp>
      <p:sp>
        <p:nvSpPr>
          <p:cNvPr id="12" name="Text 8"/>
          <p:cNvSpPr/>
          <p:nvPr/>
        </p:nvSpPr>
        <p:spPr>
          <a:xfrm>
            <a:off x="877824" y="2039112"/>
            <a:ext cx="8723376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kern="0" spc="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RAHUL WIRE CHOSE IOTMATRIX</a:t>
            </a:r>
            <a:endParaRPr lang="en-US" sz="1600" dirty="0"/>
          </a:p>
        </p:txBody>
      </p:sp>
      <p:sp>
        <p:nvSpPr>
          <p:cNvPr id="13" name="Text 9"/>
          <p:cNvSpPr/>
          <p:nvPr/>
        </p:nvSpPr>
        <p:spPr>
          <a:xfrm>
            <a:off x="457200" y="2423160"/>
            <a:ext cx="11277295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1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Rahul Wire didn't need another report at the end of the month. It needed to see, in real time, what every machine was doing with power — and to know the moment something looked wrong. They want transparent visibility of energy consumption across the plant, whether it is about a machine, compressor, chiller, motor or plant facilities energy consumption. That's what IOTMATRIX deliver them.</a:t>
            </a:r>
            <a:br>
              <a:rPr lang="en-US" sz="11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br>
              <a:rPr lang="en-US" sz="11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</a:br>
            <a:endParaRPr lang="en-US" sz="1100" dirty="0"/>
          </a:p>
        </p:txBody>
      </p:sp>
      <p:sp>
        <p:nvSpPr>
          <p:cNvPr id="14" name="Text 10"/>
          <p:cNvSpPr/>
          <p:nvPr/>
        </p:nvSpPr>
        <p:spPr>
          <a:xfrm>
            <a:off x="457200" y="30931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718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CHANGED, ONE PROBLEM AT A TIME</a:t>
            </a:r>
            <a:endParaRPr lang="en-US" sz="1200" dirty="0"/>
          </a:p>
        </p:txBody>
      </p:sp>
      <p:sp>
        <p:nvSpPr>
          <p:cNvPr id="15" name="Shape 11"/>
          <p:cNvSpPr/>
          <p:nvPr/>
        </p:nvSpPr>
        <p:spPr>
          <a:xfrm>
            <a:off x="457200" y="3466324"/>
            <a:ext cx="100584" cy="137160"/>
          </a:xfrm>
          <a:prstGeom prst="ellipse">
            <a:avLst/>
          </a:prstGeom>
          <a:solidFill>
            <a:srgbClr val="2C6B2F"/>
          </a:solidFill>
          <a:ln/>
        </p:spPr>
      </p:sp>
      <p:sp>
        <p:nvSpPr>
          <p:cNvPr id="16" name="Text 12"/>
          <p:cNvSpPr/>
          <p:nvPr/>
        </p:nvSpPr>
        <p:spPr>
          <a:xfrm>
            <a:off x="685800" y="3375851"/>
            <a:ext cx="5272888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b="1" dirty="0">
                <a:solidFill>
                  <a:srgbClr val="1718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Idle machines are visible at night too</a:t>
            </a:r>
            <a:endParaRPr lang="en-US" sz="1150" dirty="0"/>
          </a:p>
        </p:txBody>
      </p:sp>
      <p:sp>
        <p:nvSpPr>
          <p:cNvPr id="17" name="Text 13"/>
          <p:cNvSpPr/>
          <p:nvPr/>
        </p:nvSpPr>
        <p:spPr>
          <a:xfrm>
            <a:off x="685800" y="3726180"/>
            <a:ext cx="5272888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95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machine's current draw is logged around the clock, so power pulled while idle shows up on the same screen as daytime production.</a:t>
            </a:r>
            <a:endParaRPr lang="en-US" sz="950" dirty="0"/>
          </a:p>
        </p:txBody>
      </p:sp>
      <p:sp>
        <p:nvSpPr>
          <p:cNvPr id="18" name="Shape 14"/>
          <p:cNvSpPr/>
          <p:nvPr/>
        </p:nvSpPr>
        <p:spPr>
          <a:xfrm>
            <a:off x="6233008" y="3392424"/>
            <a:ext cx="100584" cy="100584"/>
          </a:xfrm>
          <a:prstGeom prst="ellipse">
            <a:avLst/>
          </a:prstGeom>
          <a:solidFill>
            <a:srgbClr val="2C6B2F"/>
          </a:solidFill>
          <a:ln/>
        </p:spPr>
      </p:sp>
      <p:sp>
        <p:nvSpPr>
          <p:cNvPr id="19" name="Text 15"/>
          <p:cNvSpPr/>
          <p:nvPr/>
        </p:nvSpPr>
        <p:spPr>
          <a:xfrm>
            <a:off x="6461608" y="3291840"/>
            <a:ext cx="5272888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b="1" dirty="0">
                <a:solidFill>
                  <a:srgbClr val="1718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Peak demand is visible before it hits the bill</a:t>
            </a:r>
            <a:endParaRPr lang="en-US" sz="1150" dirty="0"/>
          </a:p>
        </p:txBody>
      </p:sp>
      <p:sp>
        <p:nvSpPr>
          <p:cNvPr id="20" name="Text 16"/>
          <p:cNvSpPr/>
          <p:nvPr/>
        </p:nvSpPr>
        <p:spPr>
          <a:xfrm>
            <a:off x="6461608" y="3575304"/>
            <a:ext cx="5272888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95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Current, KVA and power factor on the incomer are tracked live, so a demand spike shows up while it's happening, not a month later.</a:t>
            </a:r>
            <a:endParaRPr lang="en-US" sz="950" dirty="0"/>
          </a:p>
        </p:txBody>
      </p:sp>
      <p:sp>
        <p:nvSpPr>
          <p:cNvPr id="21" name="Shape 17"/>
          <p:cNvSpPr/>
          <p:nvPr/>
        </p:nvSpPr>
        <p:spPr>
          <a:xfrm>
            <a:off x="457200" y="4398264"/>
            <a:ext cx="100584" cy="100584"/>
          </a:xfrm>
          <a:prstGeom prst="ellipse">
            <a:avLst/>
          </a:prstGeom>
          <a:solidFill>
            <a:srgbClr val="2C6B2F"/>
          </a:solidFill>
          <a:ln/>
        </p:spPr>
      </p:sp>
      <p:sp>
        <p:nvSpPr>
          <p:cNvPr id="22" name="Text 18"/>
          <p:cNvSpPr/>
          <p:nvPr/>
        </p:nvSpPr>
        <p:spPr>
          <a:xfrm>
            <a:off x="685800" y="4297680"/>
            <a:ext cx="5272888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b="1" dirty="0">
                <a:solidFill>
                  <a:srgbClr val="1718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machine's power draw is now attributed</a:t>
            </a:r>
            <a:endParaRPr lang="en-US" sz="1150" dirty="0"/>
          </a:p>
        </p:txBody>
      </p:sp>
      <p:sp>
        <p:nvSpPr>
          <p:cNvPr id="23" name="Text 19"/>
          <p:cNvSpPr/>
          <p:nvPr/>
        </p:nvSpPr>
        <p:spPr>
          <a:xfrm>
            <a:off x="685800" y="4581144"/>
            <a:ext cx="5272888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95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14 machines report their own voltage and current. If one pulls more than it should, it shows up on its own line, not buried in a total.</a:t>
            </a:r>
            <a:endParaRPr lang="en-US" sz="950" dirty="0"/>
          </a:p>
        </p:txBody>
      </p:sp>
      <p:sp>
        <p:nvSpPr>
          <p:cNvPr id="24" name="Shape 20"/>
          <p:cNvSpPr/>
          <p:nvPr/>
        </p:nvSpPr>
        <p:spPr>
          <a:xfrm>
            <a:off x="6233008" y="4398264"/>
            <a:ext cx="100584" cy="100584"/>
          </a:xfrm>
          <a:prstGeom prst="ellipse">
            <a:avLst/>
          </a:prstGeom>
          <a:solidFill>
            <a:srgbClr val="2C6B2F"/>
          </a:solidFill>
          <a:ln/>
        </p:spPr>
      </p:sp>
      <p:sp>
        <p:nvSpPr>
          <p:cNvPr id="25" name="Text 21"/>
          <p:cNvSpPr/>
          <p:nvPr/>
        </p:nvSpPr>
        <p:spPr>
          <a:xfrm>
            <a:off x="6461608" y="4297680"/>
            <a:ext cx="5272888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b="1" dirty="0">
                <a:solidFill>
                  <a:srgbClr val="1718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Abnormal running is caught early</a:t>
            </a:r>
            <a:endParaRPr lang="en-US" sz="1150" dirty="0"/>
          </a:p>
        </p:txBody>
      </p:sp>
      <p:sp>
        <p:nvSpPr>
          <p:cNvPr id="26" name="Text 22"/>
          <p:cNvSpPr/>
          <p:nvPr/>
        </p:nvSpPr>
        <p:spPr>
          <a:xfrm>
            <a:off x="6461608" y="4581144"/>
            <a:ext cx="5272888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95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Voltage, current, power factor and harmonics are tracked per machine against normal bands, so a motor drifting out of range shows up before it fails.</a:t>
            </a:r>
            <a:endParaRPr lang="en-US" sz="950" dirty="0"/>
          </a:p>
        </p:txBody>
      </p:sp>
      <p:sp>
        <p:nvSpPr>
          <p:cNvPr id="27" name="Shape 23"/>
          <p:cNvSpPr/>
          <p:nvPr/>
        </p:nvSpPr>
        <p:spPr>
          <a:xfrm>
            <a:off x="457200" y="5404104"/>
            <a:ext cx="100584" cy="100584"/>
          </a:xfrm>
          <a:prstGeom prst="ellipse">
            <a:avLst/>
          </a:prstGeom>
          <a:solidFill>
            <a:srgbClr val="2C6B2F"/>
          </a:solidFill>
          <a:ln/>
        </p:spPr>
      </p:sp>
      <p:sp>
        <p:nvSpPr>
          <p:cNvPr id="28" name="Text 24"/>
          <p:cNvSpPr/>
          <p:nvPr/>
        </p:nvSpPr>
        <p:spPr>
          <a:xfrm>
            <a:off x="685800" y="5303520"/>
            <a:ext cx="5272888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b="1" dirty="0">
                <a:solidFill>
                  <a:srgbClr val="1718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Maintenance calls are now based on evidence</a:t>
            </a:r>
            <a:endParaRPr lang="en-US" sz="1150" dirty="0"/>
          </a:p>
        </p:txBody>
      </p:sp>
      <p:sp>
        <p:nvSpPr>
          <p:cNvPr id="29" name="Text 25"/>
          <p:cNvSpPr/>
          <p:nvPr/>
        </p:nvSpPr>
        <p:spPr>
          <a:xfrm>
            <a:off x="685800" y="5586984"/>
            <a:ext cx="5272888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95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Repeated low-voltage or high-current events on the same machine are now a pattern the dashboard surfaces on its own, not something maintenance has to guess at.</a:t>
            </a:r>
            <a:endParaRPr lang="en-US" sz="950" dirty="0"/>
          </a:p>
        </p:txBody>
      </p:sp>
      <p:sp>
        <p:nvSpPr>
          <p:cNvPr id="30" name="Shape 26"/>
          <p:cNvSpPr/>
          <p:nvPr/>
        </p:nvSpPr>
        <p:spPr>
          <a:xfrm>
            <a:off x="6233008" y="5404104"/>
            <a:ext cx="100584" cy="100584"/>
          </a:xfrm>
          <a:prstGeom prst="ellipse">
            <a:avLst/>
          </a:prstGeom>
          <a:solidFill>
            <a:srgbClr val="2C6B2F"/>
          </a:solidFill>
          <a:ln/>
        </p:spPr>
      </p:sp>
      <p:sp>
        <p:nvSpPr>
          <p:cNvPr id="31" name="Text 27"/>
          <p:cNvSpPr/>
          <p:nvPr/>
        </p:nvSpPr>
        <p:spPr>
          <a:xfrm>
            <a:off x="6461608" y="5303520"/>
            <a:ext cx="5272888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150" b="1" dirty="0">
                <a:solidFill>
                  <a:srgbClr val="1718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Alerts go out the moment something happens</a:t>
            </a:r>
            <a:endParaRPr lang="en-US" sz="1150" dirty="0"/>
          </a:p>
        </p:txBody>
      </p:sp>
      <p:sp>
        <p:nvSpPr>
          <p:cNvPr id="32" name="Text 28"/>
          <p:cNvSpPr/>
          <p:nvPr/>
        </p:nvSpPr>
        <p:spPr>
          <a:xfrm>
            <a:off x="6461608" y="5586984"/>
            <a:ext cx="5272888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95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voltage dip, a current surge or an unusual consumption pattern raises an automatic alarm, instead of waiting for someone to notice.</a:t>
            </a:r>
            <a:endParaRPr lang="en-US" sz="950" dirty="0"/>
          </a:p>
        </p:txBody>
      </p:sp>
      <p:sp>
        <p:nvSpPr>
          <p:cNvPr id="33" name="Shape 29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EBEBEB"/>
          </a:solidFill>
          <a:ln/>
        </p:spPr>
      </p:sp>
      <p:sp>
        <p:nvSpPr>
          <p:cNvPr id="34" name="Text 30"/>
          <p:cNvSpPr/>
          <p:nvPr/>
        </p:nvSpPr>
        <p:spPr>
          <a:xfrm>
            <a:off x="457200" y="649224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RAHUL WIRE  ·  CASE STUDY</a:t>
            </a:r>
            <a:endParaRPr lang="en-US" sz="900" dirty="0"/>
          </a:p>
        </p:txBody>
      </p:sp>
      <p:sp>
        <p:nvSpPr>
          <p:cNvPr id="35" name="Text 31"/>
          <p:cNvSpPr/>
          <p:nvPr/>
        </p:nvSpPr>
        <p:spPr>
          <a:xfrm>
            <a:off x="11277295" y="649224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77240"/>
          </a:xfrm>
          <a:prstGeom prst="rect">
            <a:avLst/>
          </a:prstGeom>
          <a:solidFill>
            <a:srgbClr val="12151C"/>
          </a:solidFill>
          <a:ln/>
        </p:spPr>
      </p:sp>
      <p:pic>
        <p:nvPicPr>
          <p:cNvPr id="3" name="Image 0" descr="assets/iotmatrix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" y="126302"/>
            <a:ext cx="2331720" cy="52463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488375" y="0"/>
            <a:ext cx="17830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endParaRPr lang="en-US" sz="1050" dirty="0"/>
          </a:p>
        </p:txBody>
      </p:sp>
      <p:sp>
        <p:nvSpPr>
          <p:cNvPr id="5" name="Shape 2"/>
          <p:cNvSpPr/>
          <p:nvPr/>
        </p:nvSpPr>
        <p:spPr>
          <a:xfrm>
            <a:off x="10408615" y="123444"/>
            <a:ext cx="1417320" cy="530352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6" name="Image 1" descr="assets/rahulwire_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91495" y="140335"/>
            <a:ext cx="1051560" cy="496570"/>
          </a:xfrm>
          <a:prstGeom prst="rect">
            <a:avLst/>
          </a:prstGeom>
        </p:spPr>
      </p:pic>
      <p:sp>
        <p:nvSpPr>
          <p:cNvPr id="7" name="Shape 3"/>
          <p:cNvSpPr/>
          <p:nvPr/>
        </p:nvSpPr>
        <p:spPr>
          <a:xfrm>
            <a:off x="0" y="777240"/>
            <a:ext cx="12191695" cy="45720"/>
          </a:xfrm>
          <a:prstGeom prst="rect">
            <a:avLst/>
          </a:prstGeom>
          <a:solidFill>
            <a:srgbClr val="3E9142"/>
          </a:solidFill>
          <a:ln/>
        </p:spPr>
      </p:sp>
      <p:sp>
        <p:nvSpPr>
          <p:cNvPr id="8" name="Shape 4"/>
          <p:cNvSpPr/>
          <p:nvPr/>
        </p:nvSpPr>
        <p:spPr>
          <a:xfrm>
            <a:off x="0" y="822960"/>
            <a:ext cx="12191695" cy="960120"/>
          </a:xfrm>
          <a:prstGeom prst="rect">
            <a:avLst/>
          </a:prstGeom>
          <a:solidFill>
            <a:srgbClr val="EBEBEB"/>
          </a:solidFill>
          <a:ln/>
        </p:spPr>
      </p:sp>
      <p:sp>
        <p:nvSpPr>
          <p:cNvPr id="9" name="Text 5"/>
          <p:cNvSpPr/>
          <p:nvPr/>
        </p:nvSpPr>
        <p:spPr>
          <a:xfrm>
            <a:off x="457200" y="822960"/>
            <a:ext cx="11277295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718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It Was Rolled Out</a:t>
            </a:r>
            <a:endParaRPr lang="en-US" sz="2400" dirty="0"/>
          </a:p>
        </p:txBody>
      </p:sp>
      <p:sp>
        <p:nvSpPr>
          <p:cNvPr id="10" name="Shape 6"/>
          <p:cNvSpPr/>
          <p:nvPr/>
        </p:nvSpPr>
        <p:spPr>
          <a:xfrm>
            <a:off x="457200" y="2057400"/>
            <a:ext cx="310896" cy="310896"/>
          </a:xfrm>
          <a:prstGeom prst="ellipse">
            <a:avLst/>
          </a:prstGeom>
          <a:solidFill>
            <a:srgbClr val="3E9142"/>
          </a:solidFill>
          <a:ln/>
        </p:spPr>
      </p:sp>
      <p:sp>
        <p:nvSpPr>
          <p:cNvPr id="11" name="Text 7"/>
          <p:cNvSpPr/>
          <p:nvPr/>
        </p:nvSpPr>
        <p:spPr>
          <a:xfrm>
            <a:off x="457200" y="2057400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300" dirty="0"/>
          </a:p>
        </p:txBody>
      </p:sp>
      <p:sp>
        <p:nvSpPr>
          <p:cNvPr id="12" name="Text 8"/>
          <p:cNvSpPr/>
          <p:nvPr/>
        </p:nvSpPr>
        <p:spPr>
          <a:xfrm>
            <a:off x="877824" y="2039112"/>
            <a:ext cx="5340096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kern="0" spc="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IMPLEMENTATION</a:t>
            </a:r>
            <a:endParaRPr lang="en-US" sz="1600" dirty="0"/>
          </a:p>
        </p:txBody>
      </p:sp>
      <p:sp>
        <p:nvSpPr>
          <p:cNvPr id="13" name="Text 9"/>
          <p:cNvSpPr/>
          <p:nvPr/>
        </p:nvSpPr>
        <p:spPr>
          <a:xfrm>
            <a:off x="457200" y="2450592"/>
            <a:ext cx="576072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18000"/>
              </a:lnSpc>
            </a:pPr>
            <a:r>
              <a:rPr lang="en-US" sz="11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IOTMATRIX implements  PLC, relay-input controllers, meters &amp; CT/PT  Sensor integrations, and a live IoT monitoring energy monitoring system for factory floors where a mixed machine fleet and one incomer all report to a single place.</a:t>
            </a:r>
            <a:endParaRPr lang="en-US" sz="1100" dirty="0"/>
          </a:p>
        </p:txBody>
      </p:sp>
      <p:sp>
        <p:nvSpPr>
          <p:cNvPr id="14" name="Text 10"/>
          <p:cNvSpPr/>
          <p:nvPr/>
        </p:nvSpPr>
        <p:spPr>
          <a:xfrm>
            <a:off x="457200" y="3429000"/>
            <a:ext cx="5760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718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STEP-BY-STEP</a:t>
            </a:r>
            <a:endParaRPr lang="en-US" sz="1200" dirty="0"/>
          </a:p>
        </p:txBody>
      </p:sp>
      <p:sp>
        <p:nvSpPr>
          <p:cNvPr id="15" name="Shape 11"/>
          <p:cNvSpPr/>
          <p:nvPr/>
        </p:nvSpPr>
        <p:spPr>
          <a:xfrm>
            <a:off x="457200" y="3794760"/>
            <a:ext cx="365760" cy="365760"/>
          </a:xfrm>
          <a:prstGeom prst="ellipse">
            <a:avLst/>
          </a:prstGeom>
          <a:solidFill>
            <a:srgbClr val="3E9142"/>
          </a:solidFill>
          <a:ln/>
        </p:spPr>
      </p:sp>
      <p:sp>
        <p:nvSpPr>
          <p:cNvPr id="16" name="Text 12"/>
          <p:cNvSpPr/>
          <p:nvPr/>
        </p:nvSpPr>
        <p:spPr>
          <a:xfrm>
            <a:off x="457200" y="379476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17" name="Text 13"/>
          <p:cNvSpPr/>
          <p:nvPr/>
        </p:nvSpPr>
        <p:spPr>
          <a:xfrm>
            <a:off x="960120" y="3749040"/>
            <a:ext cx="5257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718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 &amp; Strategy</a:t>
            </a:r>
            <a:endParaRPr lang="en-US" sz="1150" dirty="0"/>
          </a:p>
        </p:txBody>
      </p:sp>
      <p:sp>
        <p:nvSpPr>
          <p:cNvPr id="18" name="Text 14"/>
          <p:cNvSpPr/>
          <p:nvPr/>
        </p:nvSpPr>
        <p:spPr>
          <a:xfrm>
            <a:off x="960120" y="4023360"/>
            <a:ext cx="52578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95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Panel-by-panel walk-down of both machine lines — relay points and meter locations recorded, cable routes mapped.</a:t>
            </a:r>
            <a:endParaRPr lang="en-US" sz="950" dirty="0"/>
          </a:p>
        </p:txBody>
      </p:sp>
      <p:sp>
        <p:nvSpPr>
          <p:cNvPr id="19" name="Shape 15"/>
          <p:cNvSpPr/>
          <p:nvPr/>
        </p:nvSpPr>
        <p:spPr>
          <a:xfrm>
            <a:off x="457200" y="4572000"/>
            <a:ext cx="365760" cy="365760"/>
          </a:xfrm>
          <a:prstGeom prst="ellipse">
            <a:avLst/>
          </a:prstGeom>
          <a:solidFill>
            <a:srgbClr val="3E9142"/>
          </a:solidFill>
          <a:ln/>
        </p:spPr>
      </p:sp>
      <p:sp>
        <p:nvSpPr>
          <p:cNvPr id="20" name="Text 16"/>
          <p:cNvSpPr/>
          <p:nvPr/>
        </p:nvSpPr>
        <p:spPr>
          <a:xfrm>
            <a:off x="457200" y="457200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21" name="Text 17"/>
          <p:cNvSpPr/>
          <p:nvPr/>
        </p:nvSpPr>
        <p:spPr>
          <a:xfrm>
            <a:off x="960120" y="4526280"/>
            <a:ext cx="5257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718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Deployment</a:t>
            </a:r>
            <a:endParaRPr lang="en-US" sz="1150" dirty="0"/>
          </a:p>
        </p:txBody>
      </p:sp>
      <p:sp>
        <p:nvSpPr>
          <p:cNvPr id="22" name="Text 18"/>
          <p:cNvSpPr/>
          <p:nvPr/>
        </p:nvSpPr>
        <p:spPr>
          <a:xfrm>
            <a:off x="960120" y="4800600"/>
            <a:ext cx="52578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95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PLC relay-input controller and LT-incomer meter installed and wired into Rahul Wire's machinery, sequenced around planned stoppages.</a:t>
            </a:r>
            <a:endParaRPr lang="en-US" sz="950" dirty="0"/>
          </a:p>
        </p:txBody>
      </p:sp>
      <p:sp>
        <p:nvSpPr>
          <p:cNvPr id="23" name="Shape 19"/>
          <p:cNvSpPr/>
          <p:nvPr/>
        </p:nvSpPr>
        <p:spPr>
          <a:xfrm>
            <a:off x="457200" y="5349240"/>
            <a:ext cx="365760" cy="365760"/>
          </a:xfrm>
          <a:prstGeom prst="ellipse">
            <a:avLst/>
          </a:prstGeom>
          <a:solidFill>
            <a:srgbClr val="3E9142"/>
          </a:solidFill>
          <a:ln/>
        </p:spPr>
      </p:sp>
      <p:sp>
        <p:nvSpPr>
          <p:cNvPr id="24" name="Text 20"/>
          <p:cNvSpPr/>
          <p:nvPr/>
        </p:nvSpPr>
        <p:spPr>
          <a:xfrm>
            <a:off x="457200" y="5349240"/>
            <a:ext cx="365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25" name="Text 21"/>
          <p:cNvSpPr/>
          <p:nvPr/>
        </p:nvSpPr>
        <p:spPr>
          <a:xfrm>
            <a:off x="960120" y="5303520"/>
            <a:ext cx="5257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b="1" dirty="0">
                <a:solidFill>
                  <a:srgbClr val="1718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Optimization</a:t>
            </a:r>
            <a:endParaRPr lang="en-US" sz="1150" dirty="0"/>
          </a:p>
        </p:txBody>
      </p:sp>
      <p:sp>
        <p:nvSpPr>
          <p:cNvPr id="26" name="Text 22"/>
          <p:cNvSpPr/>
          <p:nvPr/>
        </p:nvSpPr>
        <p:spPr>
          <a:xfrm>
            <a:off x="960120" y="5577840"/>
            <a:ext cx="525780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95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tag checked against the physical machine and meter; alarm thresholds and downtime reason codes tuned to the floor.</a:t>
            </a:r>
            <a:endParaRPr lang="en-US" sz="950" dirty="0"/>
          </a:p>
        </p:txBody>
      </p:sp>
      <p:sp>
        <p:nvSpPr>
          <p:cNvPr id="27" name="Shape 23"/>
          <p:cNvSpPr/>
          <p:nvPr/>
        </p:nvSpPr>
        <p:spPr>
          <a:xfrm>
            <a:off x="6547104" y="2139696"/>
            <a:ext cx="5223967" cy="2168865"/>
          </a:xfrm>
          <a:prstGeom prst="rect">
            <a:avLst/>
          </a:prstGeom>
          <a:solidFill>
            <a:srgbClr val="FFFFFF"/>
          </a:solidFill>
          <a:ln w="12700">
            <a:solidFill>
              <a:srgbClr val="D6D6D6"/>
            </a:solidFill>
            <a:prstDash val="solid"/>
          </a:ln>
          <a:effectLst>
            <a:outerShdw blurRad="76200" dist="25400" dir="5400000" algn="bl" rotWithShape="0">
              <a:srgbClr val="000000">
                <a:alpha val="18000"/>
              </a:srgbClr>
            </a:outerShdw>
          </a:effectLst>
        </p:spPr>
      </p:sp>
      <p:pic>
        <p:nvPicPr>
          <p:cNvPr id="28" name="Image 2" descr="assets/architectur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3680" y="2176272"/>
            <a:ext cx="5150815" cy="2095713"/>
          </a:xfrm>
          <a:prstGeom prst="rect">
            <a:avLst/>
          </a:prstGeom>
        </p:spPr>
      </p:pic>
      <p:sp>
        <p:nvSpPr>
          <p:cNvPr id="29" name="Shape 24"/>
          <p:cNvSpPr/>
          <p:nvPr/>
        </p:nvSpPr>
        <p:spPr>
          <a:xfrm>
            <a:off x="6547104" y="4464009"/>
            <a:ext cx="4048556" cy="1744767"/>
          </a:xfrm>
          <a:prstGeom prst="rect">
            <a:avLst/>
          </a:prstGeom>
          <a:solidFill>
            <a:srgbClr val="FFFFFF"/>
          </a:solidFill>
          <a:ln w="12700">
            <a:solidFill>
              <a:srgbClr val="D6D6D6"/>
            </a:solidFill>
            <a:prstDash val="solid"/>
          </a:ln>
          <a:effectLst>
            <a:outerShdw blurRad="76200" dist="25400" dir="5400000" algn="bl" rotWithShape="0">
              <a:srgbClr val="000000">
                <a:alpha val="18000"/>
              </a:srgbClr>
            </a:outerShdw>
          </a:effectLst>
        </p:spPr>
      </p:sp>
      <p:pic>
        <p:nvPicPr>
          <p:cNvPr id="30" name="Image 3" descr="assets/lt_dashboar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83680" y="4500585"/>
            <a:ext cx="3975404" cy="1671615"/>
          </a:xfrm>
          <a:prstGeom prst="rect">
            <a:avLst/>
          </a:prstGeom>
        </p:spPr>
      </p:pic>
      <p:sp>
        <p:nvSpPr>
          <p:cNvPr id="31" name="Text 25"/>
          <p:cNvSpPr/>
          <p:nvPr/>
        </p:nvSpPr>
        <p:spPr>
          <a:xfrm>
            <a:off x="6583680" y="6245352"/>
            <a:ext cx="5150815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i="1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 architecture and the live incomer dashboard on the platform.</a:t>
            </a:r>
            <a:endParaRPr lang="en-US" sz="900" dirty="0"/>
          </a:p>
        </p:txBody>
      </p:sp>
      <p:sp>
        <p:nvSpPr>
          <p:cNvPr id="32" name="Shape 26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EBEBEB"/>
          </a:solidFill>
          <a:ln/>
        </p:spPr>
      </p:sp>
      <p:sp>
        <p:nvSpPr>
          <p:cNvPr id="33" name="Text 27"/>
          <p:cNvSpPr/>
          <p:nvPr/>
        </p:nvSpPr>
        <p:spPr>
          <a:xfrm>
            <a:off x="457200" y="649224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RAHUL WIRE  ·  CASE STUDY</a:t>
            </a:r>
            <a:endParaRPr lang="en-US" sz="900" dirty="0"/>
          </a:p>
        </p:txBody>
      </p:sp>
      <p:sp>
        <p:nvSpPr>
          <p:cNvPr id="34" name="Text 28"/>
          <p:cNvSpPr/>
          <p:nvPr/>
        </p:nvSpPr>
        <p:spPr>
          <a:xfrm>
            <a:off x="11277295" y="649224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77240"/>
          </a:xfrm>
          <a:prstGeom prst="rect">
            <a:avLst/>
          </a:prstGeom>
          <a:solidFill>
            <a:srgbClr val="12151C"/>
          </a:solidFill>
          <a:ln/>
        </p:spPr>
      </p:sp>
      <p:pic>
        <p:nvPicPr>
          <p:cNvPr id="3" name="Image 0" descr="assets/iotmatrix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" y="126302"/>
            <a:ext cx="2331720" cy="52463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488375" y="0"/>
            <a:ext cx="17830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endParaRPr lang="en-US" sz="1050" dirty="0"/>
          </a:p>
        </p:txBody>
      </p:sp>
      <p:sp>
        <p:nvSpPr>
          <p:cNvPr id="5" name="Shape 2"/>
          <p:cNvSpPr/>
          <p:nvPr/>
        </p:nvSpPr>
        <p:spPr>
          <a:xfrm>
            <a:off x="10408615" y="123444"/>
            <a:ext cx="1417320" cy="530352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6" name="Image 1" descr="assets/rahulwire_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91495" y="140335"/>
            <a:ext cx="1051560" cy="496570"/>
          </a:xfrm>
          <a:prstGeom prst="rect">
            <a:avLst/>
          </a:prstGeom>
        </p:spPr>
      </p:pic>
      <p:sp>
        <p:nvSpPr>
          <p:cNvPr id="7" name="Shape 3"/>
          <p:cNvSpPr/>
          <p:nvPr/>
        </p:nvSpPr>
        <p:spPr>
          <a:xfrm>
            <a:off x="0" y="777240"/>
            <a:ext cx="12191695" cy="45720"/>
          </a:xfrm>
          <a:prstGeom prst="rect">
            <a:avLst/>
          </a:prstGeom>
          <a:solidFill>
            <a:srgbClr val="3E9142"/>
          </a:solidFill>
          <a:ln/>
        </p:spPr>
      </p:sp>
      <p:sp>
        <p:nvSpPr>
          <p:cNvPr id="8" name="Shape 4"/>
          <p:cNvSpPr/>
          <p:nvPr/>
        </p:nvSpPr>
        <p:spPr>
          <a:xfrm>
            <a:off x="0" y="822960"/>
            <a:ext cx="12191695" cy="960120"/>
          </a:xfrm>
          <a:prstGeom prst="rect">
            <a:avLst/>
          </a:prstGeom>
          <a:solidFill>
            <a:srgbClr val="EBEBEB"/>
          </a:solidFill>
          <a:ln/>
        </p:spPr>
      </p:sp>
      <p:sp>
        <p:nvSpPr>
          <p:cNvPr id="9" name="Text 5"/>
          <p:cNvSpPr/>
          <p:nvPr/>
        </p:nvSpPr>
        <p:spPr>
          <a:xfrm>
            <a:off x="457200" y="822960"/>
            <a:ext cx="11277295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718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Results &amp; Impact — Data-Driven Evidence</a:t>
            </a:r>
            <a:endParaRPr lang="en-US" sz="2400" dirty="0"/>
          </a:p>
        </p:txBody>
      </p:sp>
      <p:sp>
        <p:nvSpPr>
          <p:cNvPr id="10" name="Shape 6"/>
          <p:cNvSpPr/>
          <p:nvPr/>
        </p:nvSpPr>
        <p:spPr>
          <a:xfrm>
            <a:off x="457200" y="2057400"/>
            <a:ext cx="310896" cy="310896"/>
          </a:xfrm>
          <a:prstGeom prst="ellipse">
            <a:avLst/>
          </a:prstGeom>
          <a:solidFill>
            <a:srgbClr val="3E9142"/>
          </a:solidFill>
          <a:ln/>
        </p:spPr>
      </p:sp>
      <p:sp>
        <p:nvSpPr>
          <p:cNvPr id="11" name="Text 7"/>
          <p:cNvSpPr/>
          <p:nvPr/>
        </p:nvSpPr>
        <p:spPr>
          <a:xfrm>
            <a:off x="457200" y="2057400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300" dirty="0"/>
          </a:p>
        </p:txBody>
      </p:sp>
      <p:sp>
        <p:nvSpPr>
          <p:cNvPr id="12" name="Text 8"/>
          <p:cNvSpPr/>
          <p:nvPr/>
        </p:nvSpPr>
        <p:spPr>
          <a:xfrm>
            <a:off x="877824" y="2039112"/>
            <a:ext cx="6894576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kern="0" spc="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RESULTS &amp; IMPACT</a:t>
            </a:r>
            <a:endParaRPr lang="en-US" sz="1600" dirty="0"/>
          </a:p>
        </p:txBody>
      </p:sp>
      <p:sp>
        <p:nvSpPr>
          <p:cNvPr id="13" name="Text 9"/>
          <p:cNvSpPr/>
          <p:nvPr/>
        </p:nvSpPr>
        <p:spPr>
          <a:xfrm>
            <a:off x="457200" y="242316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i="1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Here's what changed once the meters went live:</a:t>
            </a:r>
            <a:endParaRPr lang="en-US" sz="1050" dirty="0"/>
          </a:p>
        </p:txBody>
      </p:sp>
      <p:sp>
        <p:nvSpPr>
          <p:cNvPr id="14" name="Shape 10"/>
          <p:cNvSpPr/>
          <p:nvPr/>
        </p:nvSpPr>
        <p:spPr>
          <a:xfrm>
            <a:off x="457200" y="2788920"/>
            <a:ext cx="11277295" cy="420624"/>
          </a:xfrm>
          <a:prstGeom prst="rect">
            <a:avLst/>
          </a:prstGeom>
          <a:solidFill>
            <a:srgbClr val="12151C"/>
          </a:solidFill>
          <a:ln w="6350">
            <a:solidFill>
              <a:srgbClr val="E2E2E2"/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594360" y="2788920"/>
            <a:ext cx="3108869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Metric</a:t>
            </a:r>
            <a:endParaRPr lang="en-US" sz="1050" dirty="0"/>
          </a:p>
        </p:txBody>
      </p:sp>
      <p:sp>
        <p:nvSpPr>
          <p:cNvPr id="16" name="Text 12"/>
          <p:cNvSpPr/>
          <p:nvPr/>
        </p:nvSpPr>
        <p:spPr>
          <a:xfrm>
            <a:off x="3977549" y="2788920"/>
            <a:ext cx="2657777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</a:t>
            </a:r>
            <a:endParaRPr lang="en-US" sz="1050" dirty="0"/>
          </a:p>
        </p:txBody>
      </p:sp>
      <p:sp>
        <p:nvSpPr>
          <p:cNvPr id="17" name="Text 13"/>
          <p:cNvSpPr/>
          <p:nvPr/>
        </p:nvSpPr>
        <p:spPr>
          <a:xfrm>
            <a:off x="6909645" y="2788920"/>
            <a:ext cx="2883323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After</a:t>
            </a:r>
            <a:endParaRPr lang="en-US" sz="1050" dirty="0"/>
          </a:p>
        </p:txBody>
      </p:sp>
      <p:sp>
        <p:nvSpPr>
          <p:cNvPr id="18" name="Text 14"/>
          <p:cNvSpPr/>
          <p:nvPr/>
        </p:nvSpPr>
        <p:spPr>
          <a:xfrm>
            <a:off x="10067288" y="2788920"/>
            <a:ext cx="1530047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Improvement</a:t>
            </a:r>
            <a:endParaRPr lang="en-US" sz="1050" dirty="0"/>
          </a:p>
        </p:txBody>
      </p:sp>
      <p:sp>
        <p:nvSpPr>
          <p:cNvPr id="19" name="Shape 15"/>
          <p:cNvSpPr/>
          <p:nvPr/>
        </p:nvSpPr>
        <p:spPr>
          <a:xfrm>
            <a:off x="457200" y="3209544"/>
            <a:ext cx="11277295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E2E2E2"/>
            </a:solidFill>
            <a:prstDash val="solid"/>
          </a:ln>
        </p:spPr>
      </p:sp>
      <p:sp>
        <p:nvSpPr>
          <p:cNvPr id="20" name="Text 16"/>
          <p:cNvSpPr/>
          <p:nvPr/>
        </p:nvSpPr>
        <p:spPr>
          <a:xfrm>
            <a:off x="594360" y="3209544"/>
            <a:ext cx="3108869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Night-shift / idle power visibility</a:t>
            </a:r>
            <a:endParaRPr lang="en-US" sz="950" dirty="0"/>
          </a:p>
        </p:txBody>
      </p:sp>
      <p:sp>
        <p:nvSpPr>
          <p:cNvPr id="21" name="Text 17"/>
          <p:cNvSpPr/>
          <p:nvPr/>
        </p:nvSpPr>
        <p:spPr>
          <a:xfrm>
            <a:off x="3977549" y="3209544"/>
            <a:ext cx="2657777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None</a:t>
            </a:r>
            <a:endParaRPr lang="en-US" sz="950" dirty="0"/>
          </a:p>
        </p:txBody>
      </p:sp>
      <p:sp>
        <p:nvSpPr>
          <p:cNvPr id="22" name="Text 18"/>
          <p:cNvSpPr/>
          <p:nvPr/>
        </p:nvSpPr>
        <p:spPr>
          <a:xfrm>
            <a:off x="6909645" y="3209544"/>
            <a:ext cx="2883323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Continuous, 24/7 per machine</a:t>
            </a:r>
            <a:endParaRPr lang="en-US" sz="950" dirty="0"/>
          </a:p>
        </p:txBody>
      </p:sp>
      <p:sp>
        <p:nvSpPr>
          <p:cNvPr id="23" name="Text 19"/>
          <p:cNvSpPr/>
          <p:nvPr/>
        </p:nvSpPr>
        <p:spPr>
          <a:xfrm>
            <a:off x="10067288" y="3209544"/>
            <a:ext cx="1530047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C6B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capability</a:t>
            </a:r>
            <a:endParaRPr lang="en-US" sz="950" dirty="0"/>
          </a:p>
        </p:txBody>
      </p:sp>
      <p:sp>
        <p:nvSpPr>
          <p:cNvPr id="24" name="Shape 20"/>
          <p:cNvSpPr/>
          <p:nvPr/>
        </p:nvSpPr>
        <p:spPr>
          <a:xfrm>
            <a:off x="457200" y="3630168"/>
            <a:ext cx="11277295" cy="420624"/>
          </a:xfrm>
          <a:prstGeom prst="rect">
            <a:avLst/>
          </a:prstGeom>
          <a:solidFill>
            <a:srgbClr val="F1F1F1"/>
          </a:solidFill>
          <a:ln w="6350">
            <a:solidFill>
              <a:srgbClr val="E2E2E2"/>
            </a:solidFill>
            <a:prstDash val="solid"/>
          </a:ln>
        </p:spPr>
      </p:sp>
      <p:sp>
        <p:nvSpPr>
          <p:cNvPr id="25" name="Text 21"/>
          <p:cNvSpPr/>
          <p:nvPr/>
        </p:nvSpPr>
        <p:spPr>
          <a:xfrm>
            <a:off x="594360" y="3630168"/>
            <a:ext cx="3108869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Peak demand awareness</a:t>
            </a:r>
            <a:endParaRPr lang="en-US" sz="950" dirty="0"/>
          </a:p>
        </p:txBody>
      </p:sp>
      <p:sp>
        <p:nvSpPr>
          <p:cNvPr id="26" name="Text 22"/>
          <p:cNvSpPr/>
          <p:nvPr/>
        </p:nvSpPr>
        <p:spPr>
          <a:xfrm>
            <a:off x="3977549" y="3630168"/>
            <a:ext cx="2657777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 out on the bill</a:t>
            </a:r>
            <a:endParaRPr lang="en-US" sz="950" dirty="0"/>
          </a:p>
        </p:txBody>
      </p:sp>
      <p:sp>
        <p:nvSpPr>
          <p:cNvPr id="27" name="Text 23"/>
          <p:cNvSpPr/>
          <p:nvPr/>
        </p:nvSpPr>
        <p:spPr>
          <a:xfrm>
            <a:off x="6909645" y="3630168"/>
            <a:ext cx="2883323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on the incomer</a:t>
            </a:r>
            <a:endParaRPr lang="en-US" sz="950" dirty="0"/>
          </a:p>
        </p:txBody>
      </p:sp>
      <p:sp>
        <p:nvSpPr>
          <p:cNvPr id="28" name="Text 24"/>
          <p:cNvSpPr/>
          <p:nvPr/>
        </p:nvSpPr>
        <p:spPr>
          <a:xfrm>
            <a:off x="10067288" y="3630168"/>
            <a:ext cx="1530047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C6B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the bill, not after</a:t>
            </a:r>
            <a:endParaRPr lang="en-US" sz="950" dirty="0"/>
          </a:p>
        </p:txBody>
      </p:sp>
      <p:sp>
        <p:nvSpPr>
          <p:cNvPr id="29" name="Shape 25"/>
          <p:cNvSpPr/>
          <p:nvPr/>
        </p:nvSpPr>
        <p:spPr>
          <a:xfrm>
            <a:off x="457200" y="4050792"/>
            <a:ext cx="11277295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E2E2E2"/>
            </a:solidFill>
            <a:prstDash val="solid"/>
          </a:ln>
        </p:spPr>
      </p:sp>
      <p:sp>
        <p:nvSpPr>
          <p:cNvPr id="30" name="Text 26"/>
          <p:cNvSpPr/>
          <p:nvPr/>
        </p:nvSpPr>
        <p:spPr>
          <a:xfrm>
            <a:off x="594360" y="4050792"/>
            <a:ext cx="3108869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Machine-wise energy attribution</a:t>
            </a:r>
            <a:endParaRPr lang="en-US" sz="950" dirty="0"/>
          </a:p>
        </p:txBody>
      </p:sp>
      <p:sp>
        <p:nvSpPr>
          <p:cNvPr id="31" name="Text 27"/>
          <p:cNvSpPr/>
          <p:nvPr/>
        </p:nvSpPr>
        <p:spPr>
          <a:xfrm>
            <a:off x="3977549" y="4050792"/>
            <a:ext cx="2657777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plant-wide number</a:t>
            </a:r>
            <a:endParaRPr lang="en-US" sz="950" dirty="0"/>
          </a:p>
        </p:txBody>
      </p:sp>
      <p:sp>
        <p:nvSpPr>
          <p:cNvPr id="32" name="Text 28"/>
          <p:cNvSpPr/>
          <p:nvPr/>
        </p:nvSpPr>
        <p:spPr>
          <a:xfrm>
            <a:off x="6909645" y="4050792"/>
            <a:ext cx="2883323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Individual, per machine</a:t>
            </a:r>
            <a:endParaRPr lang="en-US" sz="950" dirty="0"/>
          </a:p>
        </p:txBody>
      </p:sp>
      <p:sp>
        <p:nvSpPr>
          <p:cNvPr id="33" name="Text 29"/>
          <p:cNvSpPr/>
          <p:nvPr/>
        </p:nvSpPr>
        <p:spPr>
          <a:xfrm>
            <a:off x="10067288" y="4050792"/>
            <a:ext cx="1530047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C6B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Machine-level clarity</a:t>
            </a:r>
            <a:endParaRPr lang="en-US" sz="950" dirty="0"/>
          </a:p>
        </p:txBody>
      </p:sp>
      <p:sp>
        <p:nvSpPr>
          <p:cNvPr id="34" name="Shape 30"/>
          <p:cNvSpPr/>
          <p:nvPr/>
        </p:nvSpPr>
        <p:spPr>
          <a:xfrm>
            <a:off x="457200" y="4471416"/>
            <a:ext cx="11277295" cy="420624"/>
          </a:xfrm>
          <a:prstGeom prst="rect">
            <a:avLst/>
          </a:prstGeom>
          <a:solidFill>
            <a:srgbClr val="F1F1F1"/>
          </a:solidFill>
          <a:ln w="6350">
            <a:solidFill>
              <a:srgbClr val="E2E2E2"/>
            </a:solidFill>
            <a:prstDash val="solid"/>
          </a:ln>
        </p:spPr>
      </p:sp>
      <p:sp>
        <p:nvSpPr>
          <p:cNvPr id="35" name="Text 31"/>
          <p:cNvSpPr/>
          <p:nvPr/>
        </p:nvSpPr>
        <p:spPr>
          <a:xfrm>
            <a:off x="594360" y="4471416"/>
            <a:ext cx="3108869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Fault / anomaly detection</a:t>
            </a:r>
            <a:endParaRPr lang="en-US" sz="950" dirty="0"/>
          </a:p>
        </p:txBody>
      </p:sp>
      <p:sp>
        <p:nvSpPr>
          <p:cNvPr id="36" name="Text 32"/>
          <p:cNvSpPr/>
          <p:nvPr/>
        </p:nvSpPr>
        <p:spPr>
          <a:xfrm>
            <a:off x="3977549" y="4471416"/>
            <a:ext cx="2657777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 out when it broke</a:t>
            </a:r>
            <a:endParaRPr lang="en-US" sz="950" dirty="0"/>
          </a:p>
        </p:txBody>
      </p:sp>
      <p:sp>
        <p:nvSpPr>
          <p:cNvPr id="37" name="Text 33"/>
          <p:cNvSpPr/>
          <p:nvPr/>
        </p:nvSpPr>
        <p:spPr>
          <a:xfrm>
            <a:off x="6909645" y="4471416"/>
            <a:ext cx="2883323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Flagged on voltage / current / harmonics drift</a:t>
            </a:r>
            <a:endParaRPr lang="en-US" sz="950" dirty="0"/>
          </a:p>
        </p:txBody>
      </p:sp>
      <p:sp>
        <p:nvSpPr>
          <p:cNvPr id="38" name="Text 34"/>
          <p:cNvSpPr/>
          <p:nvPr/>
        </p:nvSpPr>
        <p:spPr>
          <a:xfrm>
            <a:off x="10067288" y="4471416"/>
            <a:ext cx="1530047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C6B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Early warning</a:t>
            </a:r>
            <a:endParaRPr lang="en-US" sz="950" dirty="0"/>
          </a:p>
        </p:txBody>
      </p:sp>
      <p:sp>
        <p:nvSpPr>
          <p:cNvPr id="39" name="Shape 35"/>
          <p:cNvSpPr/>
          <p:nvPr/>
        </p:nvSpPr>
        <p:spPr>
          <a:xfrm>
            <a:off x="457200" y="4892040"/>
            <a:ext cx="11277295" cy="420624"/>
          </a:xfrm>
          <a:prstGeom prst="rect">
            <a:avLst/>
          </a:prstGeom>
          <a:solidFill>
            <a:srgbClr val="FFFFFF"/>
          </a:solidFill>
          <a:ln w="6350">
            <a:solidFill>
              <a:srgbClr val="E2E2E2"/>
            </a:solidFill>
            <a:prstDash val="solid"/>
          </a:ln>
        </p:spPr>
      </p:sp>
      <p:sp>
        <p:nvSpPr>
          <p:cNvPr id="40" name="Text 36"/>
          <p:cNvSpPr/>
          <p:nvPr/>
        </p:nvSpPr>
        <p:spPr>
          <a:xfrm>
            <a:off x="594360" y="4892040"/>
            <a:ext cx="3108869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Alarm coverage</a:t>
            </a:r>
            <a:endParaRPr lang="en-US" sz="950" dirty="0"/>
          </a:p>
        </p:txBody>
      </p:sp>
      <p:sp>
        <p:nvSpPr>
          <p:cNvPr id="41" name="Text 37"/>
          <p:cNvSpPr/>
          <p:nvPr/>
        </p:nvSpPr>
        <p:spPr>
          <a:xfrm>
            <a:off x="3977549" y="4892040"/>
            <a:ext cx="2657777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None</a:t>
            </a:r>
            <a:endParaRPr lang="en-US" sz="950" dirty="0"/>
          </a:p>
        </p:txBody>
      </p:sp>
      <p:sp>
        <p:nvSpPr>
          <p:cNvPr id="42" name="Text 38"/>
          <p:cNvSpPr/>
          <p:nvPr/>
        </p:nvSpPr>
        <p:spPr>
          <a:xfrm>
            <a:off x="6909645" y="4892040"/>
            <a:ext cx="2883323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1,641 events logged automatically</a:t>
            </a:r>
            <a:endParaRPr lang="en-US" sz="950" dirty="0"/>
          </a:p>
        </p:txBody>
      </p:sp>
      <p:sp>
        <p:nvSpPr>
          <p:cNvPr id="43" name="Text 39"/>
          <p:cNvSpPr/>
          <p:nvPr/>
        </p:nvSpPr>
        <p:spPr>
          <a:xfrm>
            <a:off x="10067288" y="4892040"/>
            <a:ext cx="1530047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2C6B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Fully automatic</a:t>
            </a:r>
            <a:endParaRPr lang="en-US" sz="950" dirty="0"/>
          </a:p>
        </p:txBody>
      </p:sp>
      <p:sp>
        <p:nvSpPr>
          <p:cNvPr id="44" name="Shape 40"/>
          <p:cNvSpPr/>
          <p:nvPr/>
        </p:nvSpPr>
        <p:spPr>
          <a:xfrm>
            <a:off x="457200" y="5586984"/>
            <a:ext cx="2682164" cy="822960"/>
          </a:xfrm>
          <a:prstGeom prst="rect">
            <a:avLst/>
          </a:prstGeom>
          <a:solidFill>
            <a:srgbClr val="F1F1F1"/>
          </a:solidFill>
          <a:ln/>
        </p:spPr>
      </p:sp>
      <p:sp>
        <p:nvSpPr>
          <p:cNvPr id="45" name="Text 41"/>
          <p:cNvSpPr/>
          <p:nvPr/>
        </p:nvSpPr>
        <p:spPr>
          <a:xfrm>
            <a:off x="594360" y="5678424"/>
            <a:ext cx="240784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2C6B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1700" dirty="0"/>
          </a:p>
        </p:txBody>
      </p:sp>
      <p:sp>
        <p:nvSpPr>
          <p:cNvPr id="46" name="Text 42"/>
          <p:cNvSpPr/>
          <p:nvPr/>
        </p:nvSpPr>
        <p:spPr>
          <a:xfrm>
            <a:off x="594360" y="6089904"/>
            <a:ext cx="2407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Machines Metered</a:t>
            </a:r>
            <a:endParaRPr lang="en-US" sz="900" dirty="0"/>
          </a:p>
        </p:txBody>
      </p:sp>
      <p:sp>
        <p:nvSpPr>
          <p:cNvPr id="47" name="Shape 43"/>
          <p:cNvSpPr/>
          <p:nvPr/>
        </p:nvSpPr>
        <p:spPr>
          <a:xfrm>
            <a:off x="3276524" y="5586984"/>
            <a:ext cx="2682164" cy="822960"/>
          </a:xfrm>
          <a:prstGeom prst="rect">
            <a:avLst/>
          </a:prstGeom>
          <a:solidFill>
            <a:srgbClr val="F1F1F1"/>
          </a:solidFill>
          <a:ln/>
        </p:spPr>
      </p:sp>
      <p:sp>
        <p:nvSpPr>
          <p:cNvPr id="48" name="Text 44"/>
          <p:cNvSpPr/>
          <p:nvPr/>
        </p:nvSpPr>
        <p:spPr>
          <a:xfrm>
            <a:off x="3413684" y="5678424"/>
            <a:ext cx="240784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2C6B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1,641</a:t>
            </a:r>
            <a:endParaRPr lang="en-US" sz="1700" dirty="0"/>
          </a:p>
        </p:txBody>
      </p:sp>
      <p:sp>
        <p:nvSpPr>
          <p:cNvPr id="49" name="Text 45"/>
          <p:cNvSpPr/>
          <p:nvPr/>
        </p:nvSpPr>
        <p:spPr>
          <a:xfrm>
            <a:off x="3413684" y="6089904"/>
            <a:ext cx="2407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Abnormal Events Caught</a:t>
            </a:r>
            <a:endParaRPr lang="en-US" sz="900" dirty="0"/>
          </a:p>
        </p:txBody>
      </p:sp>
      <p:sp>
        <p:nvSpPr>
          <p:cNvPr id="50" name="Shape 46"/>
          <p:cNvSpPr/>
          <p:nvPr/>
        </p:nvSpPr>
        <p:spPr>
          <a:xfrm>
            <a:off x="6095848" y="5586984"/>
            <a:ext cx="2682164" cy="822960"/>
          </a:xfrm>
          <a:prstGeom prst="rect">
            <a:avLst/>
          </a:prstGeom>
          <a:solidFill>
            <a:srgbClr val="F1F1F1"/>
          </a:solidFill>
          <a:ln/>
        </p:spPr>
      </p:sp>
      <p:sp>
        <p:nvSpPr>
          <p:cNvPr id="51" name="Text 47"/>
          <p:cNvSpPr/>
          <p:nvPr/>
        </p:nvSpPr>
        <p:spPr>
          <a:xfrm>
            <a:off x="6233008" y="5678424"/>
            <a:ext cx="240784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2C6B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415V / 1,600A</a:t>
            </a:r>
            <a:endParaRPr lang="en-US" sz="1700" dirty="0"/>
          </a:p>
        </p:txBody>
      </p:sp>
      <p:sp>
        <p:nvSpPr>
          <p:cNvPr id="52" name="Text 48"/>
          <p:cNvSpPr/>
          <p:nvPr/>
        </p:nvSpPr>
        <p:spPr>
          <a:xfrm>
            <a:off x="6233008" y="6089904"/>
            <a:ext cx="2407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Incomer Live-Monitored</a:t>
            </a:r>
            <a:endParaRPr lang="en-US" sz="900" dirty="0"/>
          </a:p>
        </p:txBody>
      </p:sp>
      <p:sp>
        <p:nvSpPr>
          <p:cNvPr id="53" name="Shape 49"/>
          <p:cNvSpPr/>
          <p:nvPr/>
        </p:nvSpPr>
        <p:spPr>
          <a:xfrm>
            <a:off x="8915171" y="5586984"/>
            <a:ext cx="2682164" cy="822960"/>
          </a:xfrm>
          <a:prstGeom prst="rect">
            <a:avLst/>
          </a:prstGeom>
          <a:solidFill>
            <a:srgbClr val="F1F1F1"/>
          </a:solidFill>
          <a:ln/>
        </p:spPr>
      </p:sp>
      <p:sp>
        <p:nvSpPr>
          <p:cNvPr id="54" name="Text 50"/>
          <p:cNvSpPr/>
          <p:nvPr/>
        </p:nvSpPr>
        <p:spPr>
          <a:xfrm>
            <a:off x="9052331" y="5678424"/>
            <a:ext cx="2407844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2C6B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164,709 kWh</a:t>
            </a:r>
            <a:endParaRPr lang="en-US" sz="1700" dirty="0"/>
          </a:p>
        </p:txBody>
      </p:sp>
      <p:sp>
        <p:nvSpPr>
          <p:cNvPr id="55" name="Text 51"/>
          <p:cNvSpPr/>
          <p:nvPr/>
        </p:nvSpPr>
        <p:spPr>
          <a:xfrm>
            <a:off x="9052331" y="6089904"/>
            <a:ext cx="2407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Energy Tracked (MTD)</a:t>
            </a:r>
            <a:endParaRPr lang="en-US" sz="900" dirty="0"/>
          </a:p>
        </p:txBody>
      </p:sp>
      <p:sp>
        <p:nvSpPr>
          <p:cNvPr id="56" name="Shape 52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EBEBEB"/>
          </a:solidFill>
          <a:ln/>
        </p:spPr>
      </p:sp>
      <p:sp>
        <p:nvSpPr>
          <p:cNvPr id="57" name="Text 53"/>
          <p:cNvSpPr/>
          <p:nvPr/>
        </p:nvSpPr>
        <p:spPr>
          <a:xfrm>
            <a:off x="457200" y="649224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RAHUL WIRE  ·  CASE STUDY</a:t>
            </a:r>
            <a:endParaRPr lang="en-US" sz="900" dirty="0"/>
          </a:p>
        </p:txBody>
      </p:sp>
      <p:sp>
        <p:nvSpPr>
          <p:cNvPr id="58" name="Text 54"/>
          <p:cNvSpPr/>
          <p:nvPr/>
        </p:nvSpPr>
        <p:spPr>
          <a:xfrm>
            <a:off x="11277295" y="649224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77240"/>
          </a:xfrm>
          <a:prstGeom prst="rect">
            <a:avLst/>
          </a:prstGeom>
          <a:solidFill>
            <a:srgbClr val="12151C"/>
          </a:solidFill>
          <a:ln/>
        </p:spPr>
      </p:sp>
      <p:pic>
        <p:nvPicPr>
          <p:cNvPr id="3" name="Image 0" descr="assets/iotmatrix_logo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60" y="126302"/>
            <a:ext cx="2331720" cy="52463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488375" y="0"/>
            <a:ext cx="17830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endParaRPr lang="en-US" sz="1050" dirty="0"/>
          </a:p>
        </p:txBody>
      </p:sp>
      <p:sp>
        <p:nvSpPr>
          <p:cNvPr id="5" name="Shape 2"/>
          <p:cNvSpPr/>
          <p:nvPr/>
        </p:nvSpPr>
        <p:spPr>
          <a:xfrm>
            <a:off x="10408615" y="123444"/>
            <a:ext cx="1417320" cy="530352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6" name="Image 1" descr="assets/rahulwire_logo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91495" y="140335"/>
            <a:ext cx="1051560" cy="496570"/>
          </a:xfrm>
          <a:prstGeom prst="rect">
            <a:avLst/>
          </a:prstGeom>
        </p:spPr>
      </p:pic>
      <p:sp>
        <p:nvSpPr>
          <p:cNvPr id="7" name="Shape 3"/>
          <p:cNvSpPr/>
          <p:nvPr/>
        </p:nvSpPr>
        <p:spPr>
          <a:xfrm>
            <a:off x="0" y="777240"/>
            <a:ext cx="12191695" cy="45720"/>
          </a:xfrm>
          <a:prstGeom prst="rect">
            <a:avLst/>
          </a:prstGeom>
          <a:solidFill>
            <a:srgbClr val="3E9142"/>
          </a:solidFill>
          <a:ln/>
        </p:spPr>
      </p:sp>
      <p:sp>
        <p:nvSpPr>
          <p:cNvPr id="8" name="Shape 4"/>
          <p:cNvSpPr/>
          <p:nvPr/>
        </p:nvSpPr>
        <p:spPr>
          <a:xfrm>
            <a:off x="0" y="822960"/>
            <a:ext cx="12191695" cy="960120"/>
          </a:xfrm>
          <a:prstGeom prst="rect">
            <a:avLst/>
          </a:prstGeom>
          <a:solidFill>
            <a:srgbClr val="EBEBEB"/>
          </a:solidFill>
          <a:ln/>
        </p:spPr>
      </p:sp>
      <p:sp>
        <p:nvSpPr>
          <p:cNvPr id="9" name="Text 5"/>
          <p:cNvSpPr/>
          <p:nvPr/>
        </p:nvSpPr>
        <p:spPr>
          <a:xfrm>
            <a:off x="457200" y="822960"/>
            <a:ext cx="11277295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400" b="1" dirty="0">
                <a:solidFill>
                  <a:srgbClr val="1718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 Testimonial &amp; FAQs</a:t>
            </a:r>
            <a:endParaRPr lang="en-US" sz="2400" dirty="0"/>
          </a:p>
        </p:txBody>
      </p:sp>
      <p:sp>
        <p:nvSpPr>
          <p:cNvPr id="10" name="Shape 6"/>
          <p:cNvSpPr/>
          <p:nvPr/>
        </p:nvSpPr>
        <p:spPr>
          <a:xfrm>
            <a:off x="457200" y="2057400"/>
            <a:ext cx="310896" cy="310896"/>
          </a:xfrm>
          <a:prstGeom prst="ellipse">
            <a:avLst/>
          </a:prstGeom>
          <a:solidFill>
            <a:srgbClr val="3E9142"/>
          </a:solidFill>
          <a:ln/>
        </p:spPr>
      </p:sp>
      <p:sp>
        <p:nvSpPr>
          <p:cNvPr id="11" name="Text 7"/>
          <p:cNvSpPr/>
          <p:nvPr/>
        </p:nvSpPr>
        <p:spPr>
          <a:xfrm>
            <a:off x="457200" y="2057400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300" dirty="0"/>
          </a:p>
        </p:txBody>
      </p:sp>
      <p:sp>
        <p:nvSpPr>
          <p:cNvPr id="12" name="Text 8"/>
          <p:cNvSpPr/>
          <p:nvPr/>
        </p:nvSpPr>
        <p:spPr>
          <a:xfrm>
            <a:off x="877824" y="2039112"/>
            <a:ext cx="5065776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kern="0" spc="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 TESTIMONIAL</a:t>
            </a:r>
            <a:endParaRPr lang="en-US" sz="1600" dirty="0"/>
          </a:p>
        </p:txBody>
      </p:sp>
      <p:sp>
        <p:nvSpPr>
          <p:cNvPr id="13" name="Shape 9"/>
          <p:cNvSpPr/>
          <p:nvPr/>
        </p:nvSpPr>
        <p:spPr>
          <a:xfrm>
            <a:off x="457200" y="2450592"/>
            <a:ext cx="5486400" cy="1417320"/>
          </a:xfrm>
          <a:prstGeom prst="rect">
            <a:avLst/>
          </a:prstGeom>
          <a:solidFill>
            <a:srgbClr val="D8D8D8"/>
          </a:solidFill>
          <a:ln/>
        </p:spPr>
      </p:sp>
      <p:sp>
        <p:nvSpPr>
          <p:cNvPr id="14" name="Text 10"/>
          <p:cNvSpPr/>
          <p:nvPr/>
        </p:nvSpPr>
        <p:spPr>
          <a:xfrm>
            <a:off x="594360" y="2414016"/>
            <a:ext cx="548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2C6B2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</a:t>
            </a:r>
            <a:endParaRPr lang="en-US" sz="3200" dirty="0"/>
          </a:p>
        </p:txBody>
      </p:sp>
      <p:sp>
        <p:nvSpPr>
          <p:cNvPr id="15" name="Text 11"/>
          <p:cNvSpPr/>
          <p:nvPr/>
        </p:nvSpPr>
        <p:spPr>
          <a:xfrm>
            <a:off x="1005840" y="2606040"/>
            <a:ext cx="475488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100" dirty="0"/>
              <a:t>After the IoT energy monitoring system, as of now, we know everything end-to-end energy consumption visibility in real time and  take decisive action towards prevent energy leaks, unexpected peak demand and load management.</a:t>
            </a:r>
          </a:p>
        </p:txBody>
      </p:sp>
      <p:sp>
        <p:nvSpPr>
          <p:cNvPr id="16" name="Text 12"/>
          <p:cNvSpPr/>
          <p:nvPr/>
        </p:nvSpPr>
        <p:spPr>
          <a:xfrm>
            <a:off x="1005840" y="3493008"/>
            <a:ext cx="4754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b="1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Amit Singh, Rahul Wire</a:t>
            </a:r>
            <a:endParaRPr lang="en-US" sz="900" dirty="0"/>
          </a:p>
        </p:txBody>
      </p:sp>
      <p:sp>
        <p:nvSpPr>
          <p:cNvPr id="17" name="Text 13"/>
          <p:cNvSpPr/>
          <p:nvPr/>
        </p:nvSpPr>
        <p:spPr>
          <a:xfrm>
            <a:off x="457200" y="3977640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endParaRPr lang="en-US" sz="850" dirty="0"/>
          </a:p>
        </p:txBody>
      </p:sp>
      <p:sp>
        <p:nvSpPr>
          <p:cNvPr id="18" name="Shape 14"/>
          <p:cNvSpPr/>
          <p:nvPr/>
        </p:nvSpPr>
        <p:spPr>
          <a:xfrm>
            <a:off x="457200" y="4434840"/>
            <a:ext cx="5486400" cy="1691640"/>
          </a:xfrm>
          <a:prstGeom prst="rect">
            <a:avLst/>
          </a:prstGeom>
          <a:solidFill>
            <a:srgbClr val="F1F1F1"/>
          </a:solidFill>
          <a:ln/>
        </p:spPr>
      </p:sp>
      <p:sp>
        <p:nvSpPr>
          <p:cNvPr id="19" name="Text 15"/>
          <p:cNvSpPr/>
          <p:nvPr/>
        </p:nvSpPr>
        <p:spPr>
          <a:xfrm>
            <a:off x="731520" y="4617720"/>
            <a:ext cx="4937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718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WANT THIS LEVEL OF VISIBILITY IN YOUR PLANT?</a:t>
            </a:r>
            <a:endParaRPr lang="en-US" sz="1100" dirty="0"/>
          </a:p>
        </p:txBody>
      </p:sp>
      <p:sp>
        <p:nvSpPr>
          <p:cNvPr id="20" name="Text 16"/>
          <p:cNvSpPr/>
          <p:nvPr/>
        </p:nvSpPr>
        <p:spPr>
          <a:xfrm>
            <a:off x="731520" y="4937760"/>
            <a:ext cx="4937760" cy="685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00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platform brings machine-wise energy, power quality, alarms and downtime into one dashboard — integrating with existing plant equipment over Modbus, MQTT and OPC UA.</a:t>
            </a:r>
            <a:endParaRPr lang="en-US" sz="1000" dirty="0"/>
          </a:p>
        </p:txBody>
      </p:sp>
      <p:sp>
        <p:nvSpPr>
          <p:cNvPr id="21" name="Text 17"/>
          <p:cNvSpPr/>
          <p:nvPr/>
        </p:nvSpPr>
        <p:spPr>
          <a:xfrm>
            <a:off x="731520" y="5669280"/>
            <a:ext cx="4937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C6B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Book a free demo:  iotmatrix.in/book-a-demo   ·   sales@iotmatrix.in   ·   +91 83189 32944</a:t>
            </a:r>
            <a:endParaRPr lang="en-US" sz="950" dirty="0"/>
          </a:p>
        </p:txBody>
      </p:sp>
      <p:sp>
        <p:nvSpPr>
          <p:cNvPr id="22" name="Shape 18"/>
          <p:cNvSpPr/>
          <p:nvPr/>
        </p:nvSpPr>
        <p:spPr>
          <a:xfrm>
            <a:off x="6263640" y="2057400"/>
            <a:ext cx="310896" cy="310896"/>
          </a:xfrm>
          <a:prstGeom prst="ellipse">
            <a:avLst/>
          </a:prstGeom>
          <a:solidFill>
            <a:srgbClr val="3E9142"/>
          </a:solidFill>
          <a:ln/>
        </p:spPr>
      </p:sp>
      <p:sp>
        <p:nvSpPr>
          <p:cNvPr id="23" name="Text 19"/>
          <p:cNvSpPr/>
          <p:nvPr/>
        </p:nvSpPr>
        <p:spPr>
          <a:xfrm>
            <a:off x="6263640" y="2057400"/>
            <a:ext cx="310896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300" dirty="0"/>
          </a:p>
        </p:txBody>
      </p:sp>
      <p:sp>
        <p:nvSpPr>
          <p:cNvPr id="24" name="Text 20"/>
          <p:cNvSpPr/>
          <p:nvPr/>
        </p:nvSpPr>
        <p:spPr>
          <a:xfrm>
            <a:off x="6684264" y="2039112"/>
            <a:ext cx="5050231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kern="0" spc="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FREQUENTLY ASKED QUESTIONS</a:t>
            </a:r>
            <a:endParaRPr lang="en-US" sz="1600" dirty="0"/>
          </a:p>
        </p:txBody>
      </p:sp>
      <p:sp>
        <p:nvSpPr>
          <p:cNvPr id="25" name="Text 21"/>
          <p:cNvSpPr/>
          <p:nvPr/>
        </p:nvSpPr>
        <p:spPr>
          <a:xfrm>
            <a:off x="6263640" y="2450592"/>
            <a:ext cx="5470855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050" b="1" dirty="0">
                <a:solidFill>
                  <a:srgbClr val="1718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Q:  How does IOTMATRIX help a plant that doesn't know where its electricity is going?</a:t>
            </a:r>
            <a:endParaRPr lang="en-US" sz="1050" dirty="0"/>
          </a:p>
        </p:txBody>
      </p:sp>
      <p:sp>
        <p:nvSpPr>
          <p:cNvPr id="26" name="Text 22"/>
          <p:cNvSpPr/>
          <p:nvPr/>
        </p:nvSpPr>
        <p:spPr>
          <a:xfrm>
            <a:off x="6263640" y="2907792"/>
            <a:ext cx="5470855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4000"/>
              </a:lnSpc>
              <a:buNone/>
            </a:pPr>
            <a:r>
              <a:rPr lang="en-US" sz="9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A:  It puts a meter on every machine and on the incomer, so instead of one plant-wide number, Rahul Wire can see exactly which machine used what, and when.</a:t>
            </a:r>
            <a:endParaRPr lang="en-US" sz="950" dirty="0"/>
          </a:p>
        </p:txBody>
      </p:sp>
      <p:sp>
        <p:nvSpPr>
          <p:cNvPr id="27" name="Text 23"/>
          <p:cNvSpPr/>
          <p:nvPr/>
        </p:nvSpPr>
        <p:spPr>
          <a:xfrm>
            <a:off x="6263640" y="3749040"/>
            <a:ext cx="5470855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050" b="1" dirty="0">
                <a:solidFill>
                  <a:srgbClr val="1718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Q:  Can it catch a machine that's idle but still drawing power at night?</a:t>
            </a:r>
            <a:endParaRPr lang="en-US" sz="1050" dirty="0"/>
          </a:p>
        </p:txBody>
      </p:sp>
      <p:sp>
        <p:nvSpPr>
          <p:cNvPr id="28" name="Text 24"/>
          <p:cNvSpPr/>
          <p:nvPr/>
        </p:nvSpPr>
        <p:spPr>
          <a:xfrm>
            <a:off x="6263640" y="4206240"/>
            <a:ext cx="5470855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4000"/>
              </a:lnSpc>
              <a:buNone/>
            </a:pPr>
            <a:r>
              <a:rPr lang="en-US" sz="9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A:  Yes. Monitoring runs continuously, not only during shifts someone happens to be watching, so an idle machine pulling current shows up the same way a running one does.</a:t>
            </a:r>
            <a:endParaRPr lang="en-US" sz="950" dirty="0"/>
          </a:p>
        </p:txBody>
      </p:sp>
      <p:sp>
        <p:nvSpPr>
          <p:cNvPr id="29" name="Text 25"/>
          <p:cNvSpPr/>
          <p:nvPr/>
        </p:nvSpPr>
        <p:spPr>
          <a:xfrm>
            <a:off x="6263640" y="5047488"/>
            <a:ext cx="5470855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050" b="1" dirty="0">
                <a:solidFill>
                  <a:srgbClr val="1718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Q:  Does it warn Rahul Wire before a machine actually fails?</a:t>
            </a:r>
            <a:endParaRPr lang="en-US" sz="1050" dirty="0"/>
          </a:p>
        </p:txBody>
      </p:sp>
      <p:sp>
        <p:nvSpPr>
          <p:cNvPr id="30" name="Text 26"/>
          <p:cNvSpPr/>
          <p:nvPr/>
        </p:nvSpPr>
        <p:spPr>
          <a:xfrm>
            <a:off x="6263640" y="5504688"/>
            <a:ext cx="5470855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4000"/>
              </a:lnSpc>
              <a:buNone/>
            </a:pPr>
            <a:r>
              <a:rPr lang="en-US" sz="950" dirty="0">
                <a:solidFill>
                  <a:srgbClr val="2B2B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A:  It tracks voltage, current and harmonics against normal ranges for every machine, and raises an alarm the moment something drifts outside that range — often before the machine stops on its own.</a:t>
            </a:r>
            <a:endParaRPr lang="en-US" sz="950" dirty="0"/>
          </a:p>
        </p:txBody>
      </p:sp>
      <p:sp>
        <p:nvSpPr>
          <p:cNvPr id="31" name="Shape 27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EBEBEB"/>
          </a:solidFill>
          <a:ln/>
        </p:spPr>
      </p:sp>
      <p:sp>
        <p:nvSpPr>
          <p:cNvPr id="32" name="Text 28"/>
          <p:cNvSpPr/>
          <p:nvPr/>
        </p:nvSpPr>
        <p:spPr>
          <a:xfrm>
            <a:off x="457200" y="649224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RAHUL WIRE  ·  CASE STUDY</a:t>
            </a:r>
            <a:endParaRPr lang="en-US" sz="900" dirty="0"/>
          </a:p>
        </p:txBody>
      </p:sp>
      <p:sp>
        <p:nvSpPr>
          <p:cNvPr id="33" name="Text 29"/>
          <p:cNvSpPr/>
          <p:nvPr/>
        </p:nvSpPr>
        <p:spPr>
          <a:xfrm>
            <a:off x="11277295" y="649224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5A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1289</Words>
  <Application>Microsoft Office PowerPoint</Application>
  <PresentationFormat>Widescreen</PresentationFormat>
  <Paragraphs>140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iotmatrix admin</cp:lastModifiedBy>
  <cp:revision>2</cp:revision>
  <dcterms:created xsi:type="dcterms:W3CDTF">2026-08-08T06:44:55Z</dcterms:created>
  <dcterms:modified xsi:type="dcterms:W3CDTF">2026-08-11T11:13:09Z</dcterms:modified>
</cp:coreProperties>
</file>